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4278" r:id="rId2"/>
    <p:sldId id="257" r:id="rId3"/>
    <p:sldId id="3694" r:id="rId4"/>
    <p:sldId id="4284" r:id="rId5"/>
    <p:sldId id="4286" r:id="rId6"/>
    <p:sldId id="4353" r:id="rId7"/>
    <p:sldId id="4282" r:id="rId8"/>
    <p:sldId id="4288" r:id="rId9"/>
    <p:sldId id="4290" r:id="rId10"/>
    <p:sldId id="4295" r:id="rId11"/>
    <p:sldId id="4302" r:id="rId12"/>
    <p:sldId id="4304" r:id="rId13"/>
    <p:sldId id="4305" r:id="rId14"/>
    <p:sldId id="4306" r:id="rId15"/>
    <p:sldId id="4308" r:id="rId16"/>
    <p:sldId id="4314" r:id="rId17"/>
    <p:sldId id="4316" r:id="rId18"/>
    <p:sldId id="4327" r:id="rId19"/>
    <p:sldId id="4329" r:id="rId20"/>
    <p:sldId id="4331" r:id="rId21"/>
    <p:sldId id="4333" r:id="rId22"/>
    <p:sldId id="4368" r:id="rId23"/>
    <p:sldId id="4365" r:id="rId2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D8D7"/>
    <a:srgbClr val="D99694"/>
    <a:srgbClr val="CB6D6B"/>
    <a:srgbClr val="64ACE2"/>
    <a:srgbClr val="C0504D"/>
    <a:srgbClr val="3DD3DB"/>
    <a:srgbClr val="FFCC66"/>
    <a:srgbClr val="1D9BA1"/>
    <a:srgbClr val="62A39F"/>
    <a:srgbClr val="CFE0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63545246372999"/>
          <c:y val="3.9134375027670851E-2"/>
          <c:w val="0.71766977570125678"/>
          <c:h val="0.8711300755072475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rgbClr val="3DD3D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rgbClr val="FFCC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rgbClr val="D9969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rgbClr val="C0504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Φύλλο1!$A$2:$A$7</c:f>
              <c:strCache>
                <c:ptCount val="6"/>
                <c:pt idx="0">
                  <c:v>Ποτέ</c:v>
                </c:pt>
                <c:pt idx="1">
                  <c:v>Σπάνια</c:v>
                </c:pt>
                <c:pt idx="2">
                  <c:v>Μερικές φορές</c:v>
                </c:pt>
                <c:pt idx="3">
                  <c:v>Συχνά</c:v>
                </c:pt>
                <c:pt idx="4">
                  <c:v>Πολύ συχνά</c:v>
                </c:pt>
                <c:pt idx="5">
                  <c:v>ΔΑ</c:v>
                </c:pt>
              </c:strCache>
            </c:strRef>
          </c:cat>
          <c:val>
            <c:numRef>
              <c:f>Φύλλο1!$B$2:$B$7</c:f>
              <c:numCache>
                <c:formatCode>General</c:formatCode>
                <c:ptCount val="6"/>
                <c:pt idx="0">
                  <c:v>5.2</c:v>
                </c:pt>
                <c:pt idx="1">
                  <c:v>14.8</c:v>
                </c:pt>
                <c:pt idx="2">
                  <c:v>35</c:v>
                </c:pt>
                <c:pt idx="3">
                  <c:v>25.1</c:v>
                </c:pt>
                <c:pt idx="4">
                  <c:v>18.2</c:v>
                </c:pt>
                <c:pt idx="5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36296698171687"/>
          <c:y val="6.4489250941703033E-2"/>
          <c:w val="0.74642718914355832"/>
          <c:h val="0.8842863944659650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Ναι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300" b="0" i="0" u="none" strike="noStrike" kern="1200" baseline="0">
                    <a:solidFill>
                      <a:schemeClr val="bg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1">
                  <c:v>34.299999999999997</c:v>
                </c:pt>
                <c:pt idx="2">
                  <c:v>62.2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E8-4E1A-AA8F-3B3FC5593953}"/>
            </c:ext>
          </c:extLst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Όχι</c:v>
                </c:pt>
              </c:strCache>
            </c:strRef>
          </c:tx>
          <c:spPr>
            <a:solidFill>
              <a:srgbClr val="3DD3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3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Φύλλο1!$C$2:$C$4</c:f>
              <c:numCache>
                <c:formatCode>General</c:formatCode>
                <c:ptCount val="3"/>
                <c:pt idx="1">
                  <c:v>42.2</c:v>
                </c:pt>
                <c:pt idx="2">
                  <c:v>21.9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E8-4E1A-AA8F-3B3FC5593953}"/>
            </c:ext>
          </c:extLst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Μάλλον ναι</c:v>
                </c:pt>
              </c:strCache>
            </c:strRef>
          </c:tx>
          <c:spPr>
            <a:solidFill>
              <a:srgbClr val="FFCC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3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Φύλλο1!$D$2:$D$4</c:f>
              <c:numCache>
                <c:formatCode>General</c:formatCode>
                <c:ptCount val="3"/>
                <c:pt idx="1">
                  <c:v>19.600000000000001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E8-4E1A-AA8F-3B3FC5593953}"/>
            </c:ext>
          </c:extLst>
        </c:ser>
        <c:ser>
          <c:idx val="3"/>
          <c:order val="3"/>
          <c:tx>
            <c:strRef>
              <c:f>Φύλλο1!$E$1</c:f>
              <c:strCache>
                <c:ptCount val="1"/>
                <c:pt idx="0">
                  <c:v>ΔΓ/ΔΑ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Φύλλο1!$E$2:$E$4</c:f>
              <c:numCache>
                <c:formatCode>General</c:formatCode>
                <c:ptCount val="3"/>
                <c:pt idx="1">
                  <c:v>3.9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E8-4E1A-AA8F-3B3FC559395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75221424"/>
        <c:axId val="-275230672"/>
      </c:barChart>
      <c:catAx>
        <c:axId val="-275221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30672"/>
        <c:crosses val="autoZero"/>
        <c:auto val="0"/>
        <c:lblAlgn val="ctr"/>
        <c:lblOffset val="100"/>
        <c:noMultiLvlLbl val="0"/>
      </c:catAx>
      <c:valAx>
        <c:axId val="-275230672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2142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712227759694699"/>
          <c:y val="1.9099920281346414E-2"/>
          <c:w val="0.75287772240305295"/>
          <c:h val="0.229945585759592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Microsoft JhengHei" panose="020B0604030504040204" pitchFamily="34" charset="-120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Microsoft JhengHei" panose="020B0604030504040204" pitchFamily="34" charset="-120"/>
          <a:ea typeface="Microsoft JhengHei" panose="020B0604030504040204" pitchFamily="34" charset="-120"/>
        </a:defRPr>
      </a:pPr>
      <a:endParaRPr lang="el-G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53818792308253"/>
          <c:y val="0.20676349566059851"/>
          <c:w val="0.46467532117341143"/>
          <c:h val="0.67904319442308869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dPt>
            <c:idx val="0"/>
            <c:bubble3D val="0"/>
            <c:spPr>
              <a:solidFill>
                <a:srgbClr val="CB6D6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D4-42AD-A043-D6A346BFE480}"/>
              </c:ext>
            </c:extLst>
          </c:dPt>
          <c:dPt>
            <c:idx val="1"/>
            <c:bubble3D val="0"/>
            <c:spPr>
              <a:solidFill>
                <a:srgbClr val="3DD3D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2D4-42AD-A043-D6A346BFE480}"/>
              </c:ext>
            </c:extLst>
          </c:dPt>
          <c:dPt>
            <c:idx val="2"/>
            <c:bubble3D val="0"/>
            <c:spPr>
              <a:solidFill>
                <a:srgbClr val="FFCC6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2D4-42AD-A043-D6A346BFE480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D4-42AD-A043-D6A346BFE48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2D4-42AD-A043-D6A346BFE480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2D4-42AD-A043-D6A346BFE480}"/>
              </c:ext>
            </c:extLst>
          </c:dPt>
          <c:dLbls>
            <c:dLbl>
              <c:idx val="0"/>
              <c:layout>
                <c:manualLayout>
                  <c:x val="8.2883725728809823E-2"/>
                  <c:y val="-0.1364666054757451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D4-42AD-A043-D6A346BFE480}"/>
                </c:ext>
              </c:extLst>
            </c:dLbl>
            <c:dLbl>
              <c:idx val="1"/>
              <c:layout>
                <c:manualLayout>
                  <c:x val="-0.13655292239081049"/>
                  <c:y val="8.484565282475482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D4-42AD-A043-D6A346BFE480}"/>
                </c:ext>
              </c:extLst>
            </c:dLbl>
            <c:dLbl>
              <c:idx val="2"/>
              <c:layout>
                <c:manualLayout>
                  <c:x val="-0.17965890492704281"/>
                  <c:y val="-0.1402871119155685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701020322029245"/>
                      <c:h val="0.287042957997129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2D4-42AD-A043-D6A346BFE480}"/>
                </c:ext>
              </c:extLst>
            </c:dLbl>
            <c:dLbl>
              <c:idx val="3"/>
              <c:layout>
                <c:manualLayout>
                  <c:x val="9.8633767348288198E-4"/>
                  <c:y val="-0.1844214566837233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Aptos" panose="020B0004020202020204" pitchFamily="34" charset="0"/>
                      <a:ea typeface="Microsoft JhengHei" panose="020B0604030504040204" pitchFamily="34" charset="-120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281806074333557"/>
                      <c:h val="0.171420170475109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2D4-42AD-A043-D6A346BFE480}"/>
                </c:ext>
              </c:extLst>
            </c:dLbl>
            <c:dLbl>
              <c:idx val="5"/>
              <c:layout>
                <c:manualLayout>
                  <c:x val="5.4230807378326269E-3"/>
                  <c:y val="-0.1694238642964147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D4-42AD-A043-D6A346BFE4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Ναι</c:v>
                </c:pt>
                <c:pt idx="1">
                  <c:v>Όχι</c:v>
                </c:pt>
                <c:pt idx="2">
                  <c:v>Ισως, αλλά δεν το θεώρησα τότε αυτοτραυματισμό</c:v>
                </c:pt>
                <c:pt idx="3">
                  <c:v>Δεν επιθυμώ να απαντήσω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17.600000000000001</c:v>
                </c:pt>
                <c:pt idx="1">
                  <c:v>66.900000000000006</c:v>
                </c:pt>
                <c:pt idx="2">
                  <c:v>12.1</c:v>
                </c:pt>
                <c:pt idx="3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D4-42AD-A043-D6A346BFE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36296698171687"/>
          <c:y val="6.4489250941703033E-2"/>
          <c:w val="0.74642718914355832"/>
          <c:h val="0.8842863944659650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Ναι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Φύλλο1!$A$2:$A$15</c:f>
              <c:strCache>
                <c:ptCount val="14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  <c:pt idx="3">
                  <c:v>ΗΛΙΚΙΑ</c:v>
                </c:pt>
                <c:pt idx="4">
                  <c:v>17-18</c:v>
                </c:pt>
                <c:pt idx="5">
                  <c:v>19-20</c:v>
                </c:pt>
                <c:pt idx="6">
                  <c:v>21-22</c:v>
                </c:pt>
                <c:pt idx="7">
                  <c:v>23-24</c:v>
                </c:pt>
                <c:pt idx="8">
                  <c:v>ΠΕΡΙΟΧΗ</c:v>
                </c:pt>
                <c:pt idx="9">
                  <c:v>Αττική</c:v>
                </c:pt>
                <c:pt idx="10">
                  <c:v>Υπόλοιπη Ελλάδα</c:v>
                </c:pt>
                <c:pt idx="11">
                  <c:v>ΑΣΤΙΚΟΤΗΤΑ</c:v>
                </c:pt>
                <c:pt idx="12">
                  <c:v>Αστική περιοχή</c:v>
                </c:pt>
                <c:pt idx="13">
                  <c:v>Ημιαστική / Αγροτική περιοχή</c:v>
                </c:pt>
              </c:strCache>
            </c:strRef>
          </c:cat>
          <c:val>
            <c:numRef>
              <c:f>Φύλλο1!$B$2:$B$15</c:f>
              <c:numCache>
                <c:formatCode>General</c:formatCode>
                <c:ptCount val="14"/>
                <c:pt idx="1">
                  <c:v>14.2</c:v>
                </c:pt>
                <c:pt idx="2">
                  <c:v>20.3</c:v>
                </c:pt>
                <c:pt idx="4">
                  <c:v>15.6</c:v>
                </c:pt>
                <c:pt idx="5">
                  <c:v>20.8</c:v>
                </c:pt>
                <c:pt idx="6">
                  <c:v>18.2</c:v>
                </c:pt>
                <c:pt idx="7">
                  <c:v>15.4</c:v>
                </c:pt>
                <c:pt idx="9">
                  <c:v>16.3</c:v>
                </c:pt>
                <c:pt idx="10">
                  <c:v>18.399999999999999</c:v>
                </c:pt>
                <c:pt idx="12">
                  <c:v>18.7</c:v>
                </c:pt>
                <c:pt idx="13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EC-49F3-843A-B82CB67BA72D}"/>
            </c:ext>
          </c:extLst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Ισως, αλλά δεν το θεώρησα τότε αυτοτραυματισμό</c:v>
                </c:pt>
              </c:strCache>
            </c:strRef>
          </c:tx>
          <c:spPr>
            <a:solidFill>
              <a:srgbClr val="FFCC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Φύλλο1!$A$2:$A$15</c:f>
              <c:strCache>
                <c:ptCount val="14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  <c:pt idx="3">
                  <c:v>ΗΛΙΚΙΑ</c:v>
                </c:pt>
                <c:pt idx="4">
                  <c:v>17-18</c:v>
                </c:pt>
                <c:pt idx="5">
                  <c:v>19-20</c:v>
                </c:pt>
                <c:pt idx="6">
                  <c:v>21-22</c:v>
                </c:pt>
                <c:pt idx="7">
                  <c:v>23-24</c:v>
                </c:pt>
                <c:pt idx="8">
                  <c:v>ΠΕΡΙΟΧΗ</c:v>
                </c:pt>
                <c:pt idx="9">
                  <c:v>Αττική</c:v>
                </c:pt>
                <c:pt idx="10">
                  <c:v>Υπόλοιπη Ελλάδα</c:v>
                </c:pt>
                <c:pt idx="11">
                  <c:v>ΑΣΤΙΚΟΤΗΤΑ</c:v>
                </c:pt>
                <c:pt idx="12">
                  <c:v>Αστική περιοχή</c:v>
                </c:pt>
                <c:pt idx="13">
                  <c:v>Ημιαστική / Αγροτική περιοχή</c:v>
                </c:pt>
              </c:strCache>
            </c:strRef>
          </c:cat>
          <c:val>
            <c:numRef>
              <c:f>Φύλλο1!$C$2:$C$15</c:f>
              <c:numCache>
                <c:formatCode>General</c:formatCode>
                <c:ptCount val="14"/>
                <c:pt idx="1">
                  <c:v>8.1</c:v>
                </c:pt>
                <c:pt idx="2">
                  <c:v>16.100000000000001</c:v>
                </c:pt>
                <c:pt idx="4">
                  <c:v>11.4</c:v>
                </c:pt>
                <c:pt idx="5">
                  <c:v>12.5</c:v>
                </c:pt>
                <c:pt idx="6">
                  <c:v>11.9</c:v>
                </c:pt>
                <c:pt idx="7">
                  <c:v>12.5</c:v>
                </c:pt>
                <c:pt idx="9">
                  <c:v>10.7</c:v>
                </c:pt>
                <c:pt idx="10">
                  <c:v>13</c:v>
                </c:pt>
                <c:pt idx="12">
                  <c:v>11.8</c:v>
                </c:pt>
                <c:pt idx="13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EC-49F3-843A-B82CB67BA72D}"/>
            </c:ext>
          </c:extLst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Όχι </c:v>
                </c:pt>
              </c:strCache>
            </c:strRef>
          </c:tx>
          <c:spPr>
            <a:solidFill>
              <a:srgbClr val="3DD3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Φύλλο1!$A$2:$A$15</c:f>
              <c:strCache>
                <c:ptCount val="14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  <c:pt idx="3">
                  <c:v>ΗΛΙΚΙΑ</c:v>
                </c:pt>
                <c:pt idx="4">
                  <c:v>17-18</c:v>
                </c:pt>
                <c:pt idx="5">
                  <c:v>19-20</c:v>
                </c:pt>
                <c:pt idx="6">
                  <c:v>21-22</c:v>
                </c:pt>
                <c:pt idx="7">
                  <c:v>23-24</c:v>
                </c:pt>
                <c:pt idx="8">
                  <c:v>ΠΕΡΙΟΧΗ</c:v>
                </c:pt>
                <c:pt idx="9">
                  <c:v>Αττική</c:v>
                </c:pt>
                <c:pt idx="10">
                  <c:v>Υπόλοιπη Ελλάδα</c:v>
                </c:pt>
                <c:pt idx="11">
                  <c:v>ΑΣΤΙΚΟΤΗΤΑ</c:v>
                </c:pt>
                <c:pt idx="12">
                  <c:v>Αστική περιοχή</c:v>
                </c:pt>
                <c:pt idx="13">
                  <c:v>Ημιαστική / Αγροτική περιοχή</c:v>
                </c:pt>
              </c:strCache>
            </c:strRef>
          </c:cat>
          <c:val>
            <c:numRef>
              <c:f>Φύλλο1!$D$2:$D$15</c:f>
              <c:numCache>
                <c:formatCode>General</c:formatCode>
                <c:ptCount val="14"/>
                <c:pt idx="1">
                  <c:v>74.8</c:v>
                </c:pt>
                <c:pt idx="2">
                  <c:v>59.6</c:v>
                </c:pt>
                <c:pt idx="4">
                  <c:v>66.099999999999994</c:v>
                </c:pt>
                <c:pt idx="5">
                  <c:v>64.2</c:v>
                </c:pt>
                <c:pt idx="6">
                  <c:v>69.099999999999994</c:v>
                </c:pt>
                <c:pt idx="7">
                  <c:v>68.099999999999994</c:v>
                </c:pt>
                <c:pt idx="9">
                  <c:v>69</c:v>
                </c:pt>
                <c:pt idx="10">
                  <c:v>65.599999999999994</c:v>
                </c:pt>
                <c:pt idx="12">
                  <c:v>66.8</c:v>
                </c:pt>
                <c:pt idx="13">
                  <c:v>72.099999999999994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8C-4388-9362-C4FE294876F3}"/>
            </c:ext>
          </c:extLst>
        </c:ser>
        <c:ser>
          <c:idx val="3"/>
          <c:order val="3"/>
          <c:tx>
            <c:strRef>
              <c:f>Φύλλο1!$E$1</c:f>
              <c:strCache>
                <c:ptCount val="1"/>
                <c:pt idx="0">
                  <c:v>Δεν επιθυμώ να απαντήσω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Φύλλο1!$A$2:$A$15</c:f>
              <c:strCache>
                <c:ptCount val="14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  <c:pt idx="3">
                  <c:v>ΗΛΙΚΙΑ</c:v>
                </c:pt>
                <c:pt idx="4">
                  <c:v>17-18</c:v>
                </c:pt>
                <c:pt idx="5">
                  <c:v>19-20</c:v>
                </c:pt>
                <c:pt idx="6">
                  <c:v>21-22</c:v>
                </c:pt>
                <c:pt idx="7">
                  <c:v>23-24</c:v>
                </c:pt>
                <c:pt idx="8">
                  <c:v>ΠΕΡΙΟΧΗ</c:v>
                </c:pt>
                <c:pt idx="9">
                  <c:v>Αττική</c:v>
                </c:pt>
                <c:pt idx="10">
                  <c:v>Υπόλοιπη Ελλάδα</c:v>
                </c:pt>
                <c:pt idx="11">
                  <c:v>ΑΣΤΙΚΟΤΗΤΑ</c:v>
                </c:pt>
                <c:pt idx="12">
                  <c:v>Αστική περιοχή</c:v>
                </c:pt>
                <c:pt idx="13">
                  <c:v>Ημιαστική / Αγροτική περιοχή</c:v>
                </c:pt>
              </c:strCache>
            </c:strRef>
          </c:cat>
          <c:val>
            <c:numRef>
              <c:f>Φύλλο1!$E$2:$E$15</c:f>
              <c:numCache>
                <c:formatCode>General</c:formatCode>
                <c:ptCount val="14"/>
                <c:pt idx="1">
                  <c:v>3</c:v>
                </c:pt>
                <c:pt idx="2">
                  <c:v>4</c:v>
                </c:pt>
                <c:pt idx="4">
                  <c:v>6.9</c:v>
                </c:pt>
                <c:pt idx="5">
                  <c:v>2.5</c:v>
                </c:pt>
                <c:pt idx="6">
                  <c:v>0.8</c:v>
                </c:pt>
                <c:pt idx="7">
                  <c:v>4</c:v>
                </c:pt>
                <c:pt idx="9">
                  <c:v>3.9</c:v>
                </c:pt>
                <c:pt idx="10">
                  <c:v>3.1</c:v>
                </c:pt>
                <c:pt idx="12">
                  <c:v>2.7</c:v>
                </c:pt>
                <c:pt idx="13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52-4A50-AF70-F61B64EB7FC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75221424"/>
        <c:axId val="-275230672"/>
      </c:barChart>
      <c:catAx>
        <c:axId val="-275221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30672"/>
        <c:crosses val="autoZero"/>
        <c:auto val="0"/>
        <c:lblAlgn val="ctr"/>
        <c:lblOffset val="100"/>
        <c:noMultiLvlLbl val="0"/>
      </c:catAx>
      <c:valAx>
        <c:axId val="-275230672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2142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972567001166021"/>
          <c:y val="1.4546403727063287E-2"/>
          <c:w val="0.75287772240305295"/>
          <c:h val="4.57093495335554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Microsoft JhengHei" panose="020B0604030504040204" pitchFamily="34" charset="-120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Microsoft JhengHei" panose="020B0604030504040204" pitchFamily="34" charset="-120"/>
          <a:ea typeface="Microsoft JhengHei" panose="020B0604030504040204" pitchFamily="34" charset="-120"/>
        </a:defRPr>
      </a:pPr>
      <a:endParaRPr lang="el-G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711910166252335"/>
          <c:y val="3.9134375027670851E-2"/>
          <c:w val="0.67518612650246346"/>
          <c:h val="0.8711300755072475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>
                  <a:shade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shade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shade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tint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tint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tint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Φύλλο1!$A$2:$A$7</c:f>
              <c:strCache>
                <c:ptCount val="6"/>
                <c:pt idx="0">
                  <c:v>Πριν τα 13</c:v>
                </c:pt>
                <c:pt idx="1">
                  <c:v>13–15</c:v>
                </c:pt>
                <c:pt idx="2">
                  <c:v>16–18</c:v>
                </c:pt>
                <c:pt idx="3">
                  <c:v>19–21</c:v>
                </c:pt>
                <c:pt idx="4">
                  <c:v>22–24</c:v>
                </c:pt>
                <c:pt idx="5">
                  <c:v>Δεν επιθυμώ να απαντήσω</c:v>
                </c:pt>
              </c:strCache>
            </c:strRef>
          </c:cat>
          <c:val>
            <c:numRef>
              <c:f>Φύλλο1!$B$2:$B$7</c:f>
              <c:numCache>
                <c:formatCode>General</c:formatCode>
                <c:ptCount val="6"/>
                <c:pt idx="0">
                  <c:v>15.1</c:v>
                </c:pt>
                <c:pt idx="1">
                  <c:v>40.4</c:v>
                </c:pt>
                <c:pt idx="2">
                  <c:v>23.1</c:v>
                </c:pt>
                <c:pt idx="3">
                  <c:v>9.5</c:v>
                </c:pt>
                <c:pt idx="4">
                  <c:v>1.4</c:v>
                </c:pt>
                <c:pt idx="5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997766921473658"/>
          <c:y val="3.9134375027670851E-2"/>
          <c:w val="0.5423276086665425"/>
          <c:h val="0.87832493403337697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>
                  <a:shade val="3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shade val="4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shade val="5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shade val="61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shade val="6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>
                  <a:shade val="8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CF-4AB2-B08E-024E19ABADB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>
                  <a:shade val="92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CF-4AB2-B08E-024E19ABADB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CF-4AB2-B08E-024E19ABADB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5">
                  <a:tint val="9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8CF-4AB2-B08E-024E19ABADB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tint val="8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8CF-4AB2-B08E-024E19ABADB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5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C8CF-4AB2-B08E-024E19ABADB2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>
                  <a:tint val="69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C8CF-4AB2-B08E-024E19ABADB2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5">
                  <a:tint val="62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C8CF-4AB2-B08E-024E19ABADB2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5">
                  <a:tint val="5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C8CF-4AB2-B08E-024E19ABADB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5">
                  <a:tint val="4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Φύλλο1!$A$2:$A$17</c:f>
              <c:strCache>
                <c:ptCount val="16"/>
                <c:pt idx="0">
                  <c:v>Ήμουν αναστατωμένος/η</c:v>
                </c:pt>
                <c:pt idx="1">
                  <c:v>Ήμουν θυμωμένος/η με τον εαυτό μου</c:v>
                </c:pt>
                <c:pt idx="2">
                  <c:v>Ήμουν θυμωμένος/η με κάποιον άλλον</c:v>
                </c:pt>
                <c:pt idx="3">
                  <c:v>Ήθελα κάποιος να καταλάβει ότι κάτι δεν πάει καλά</c:v>
                </c:pt>
                <c:pt idx="4">
                  <c:v>Το διάβασα στο διαδίκτυο</c:v>
                </c:pt>
                <c:pt idx="5">
                  <c:v>Το ανακάλυψα τυχαία – δεν το είχα ξανακούσει ή δει</c:v>
                </c:pt>
                <c:pt idx="6">
                  <c:v>Ένας φίλος μού το πρότεινε</c:v>
                </c:pt>
                <c:pt idx="7">
                  <c:v>Μου φάνηκε ότι βοηθούσε άλλους</c:v>
                </c:pt>
                <c:pt idx="8">
                  <c:v>Το είδα σε ταινία / τηλεόραση ή το διάβασα σε βιβλίο</c:v>
                </c:pt>
                <c:pt idx="9">
                  <c:v>Ήμουν υπό την επήρεια αλκοόλ ή ουσιών</c:v>
                </c:pt>
                <c:pt idx="10">
                  <c:v>Ήθελα να σοκάρω ή να πληγώσω κάποιον</c:v>
                </c:pt>
                <c:pt idx="11">
                  <c:v>Το έκανα επειδή το έκαναν φίλοι μου</c:v>
                </c:pt>
                <c:pt idx="12">
                  <c:v>Ήταν μέρος ενός στοιχήματος / πρόκλησης</c:v>
                </c:pt>
                <c:pt idx="13">
                  <c:v>Ήθελα να ανήκω σε μια ομάδα</c:v>
                </c:pt>
                <c:pt idx="14">
                  <c:v>Άλλο</c:v>
                </c:pt>
                <c:pt idx="15">
                  <c:v>Δεν θυμάμαι</c:v>
                </c:pt>
              </c:strCache>
            </c:strRef>
          </c:cat>
          <c:val>
            <c:numRef>
              <c:f>Φύλλο1!$B$2:$B$17</c:f>
              <c:numCache>
                <c:formatCode>General</c:formatCode>
                <c:ptCount val="16"/>
                <c:pt idx="0">
                  <c:v>42.4</c:v>
                </c:pt>
                <c:pt idx="1">
                  <c:v>32.200000000000003</c:v>
                </c:pt>
                <c:pt idx="2">
                  <c:v>20.3</c:v>
                </c:pt>
                <c:pt idx="3">
                  <c:v>18.600000000000001</c:v>
                </c:pt>
                <c:pt idx="4">
                  <c:v>10.5</c:v>
                </c:pt>
                <c:pt idx="5">
                  <c:v>7.9</c:v>
                </c:pt>
                <c:pt idx="6">
                  <c:v>6.6</c:v>
                </c:pt>
                <c:pt idx="7">
                  <c:v>5.7</c:v>
                </c:pt>
                <c:pt idx="8">
                  <c:v>5.3</c:v>
                </c:pt>
                <c:pt idx="9">
                  <c:v>4.0999999999999996</c:v>
                </c:pt>
                <c:pt idx="10">
                  <c:v>3.1</c:v>
                </c:pt>
                <c:pt idx="11">
                  <c:v>3</c:v>
                </c:pt>
                <c:pt idx="12">
                  <c:v>2.9</c:v>
                </c:pt>
                <c:pt idx="13">
                  <c:v>2.5</c:v>
                </c:pt>
                <c:pt idx="14">
                  <c:v>4.9000000000000004</c:v>
                </c:pt>
                <c:pt idx="15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711907442485381"/>
          <c:y val="6.551529502230298E-2"/>
          <c:w val="0.67518612650246346"/>
          <c:h val="0.80158025304972291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tint val="8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Φύλλο1!$A$2:$A$5</c:f>
              <c:strCache>
                <c:ptCount val="4"/>
                <c:pt idx="0">
                  <c:v>1 φορά</c:v>
                </c:pt>
                <c:pt idx="1">
                  <c:v>2-5 φορές</c:v>
                </c:pt>
                <c:pt idx="2">
                  <c:v>περισσότερες από 5 φορές</c:v>
                </c:pt>
                <c:pt idx="3">
                  <c:v>Δεν επιθυμώ να απαντήσω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29</c:v>
                </c:pt>
                <c:pt idx="1">
                  <c:v>27.9</c:v>
                </c:pt>
                <c:pt idx="2">
                  <c:v>30.4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16647101195684"/>
          <c:y val="6.8611544197697175E-2"/>
          <c:w val="0.69962362124851607"/>
          <c:h val="0.8801641269673180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Απόλυτα &amp; αρκετά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Φύλλο1!$A$2:$A$11</c:f>
              <c:strCache>
                <c:ptCount val="10"/>
                <c:pt idx="0">
                  <c:v>Θυμός, ή τιμωρία ή απογοήτευση με τον εαυτό του</c:v>
                </c:pt>
                <c:pt idx="1">
                  <c:v>Επειδή δεν έχει καλή εικόνα για τον εαυτό του, δεν του αρέσει ο εαυτός του</c:v>
                </c:pt>
                <c:pt idx="2">
                  <c:v>Για να φύγει ένας συναισθηματικός πόνος</c:v>
                </c:pt>
                <c:pt idx="3">
                  <c:v>Ανάγκη να νιώσει κάποιο συναίσθημα</c:v>
                </c:pt>
                <c:pt idx="4">
                  <c:v>Για να μειώσει  το άγχος, την πίεση</c:v>
                </c:pt>
                <c:pt idx="5">
                  <c:v>Όταν νιώθει ανία ή κενό</c:v>
                </c:pt>
                <c:pt idx="6">
                  <c:v>Ελπίζοντας πως κάποιος θα καταλάβει ότι κάτι δεν πάει καλά</c:v>
                </c:pt>
                <c:pt idx="7">
                  <c:v>Ανάγκη να νιώσει ότι έχει τον έλεγχο</c:v>
                </c:pt>
                <c:pt idx="8">
                  <c:v>Για να σοκάρει ή να πληγώσει κάποιον</c:v>
                </c:pt>
                <c:pt idx="9">
                  <c:v>Επειδή το κάνουν οι φίλοι του ή άλλα άτομα</c:v>
                </c:pt>
              </c:strCache>
            </c:strRef>
          </c:cat>
          <c:val>
            <c:numRef>
              <c:f>Φύλλο1!$B$2:$B$11</c:f>
              <c:numCache>
                <c:formatCode>General</c:formatCode>
                <c:ptCount val="10"/>
                <c:pt idx="0">
                  <c:v>80.7</c:v>
                </c:pt>
                <c:pt idx="1">
                  <c:v>68.599999999999994</c:v>
                </c:pt>
                <c:pt idx="2">
                  <c:v>67.2</c:v>
                </c:pt>
                <c:pt idx="3">
                  <c:v>58.3</c:v>
                </c:pt>
                <c:pt idx="4">
                  <c:v>58.2</c:v>
                </c:pt>
                <c:pt idx="5">
                  <c:v>57.7</c:v>
                </c:pt>
                <c:pt idx="6">
                  <c:v>52.5</c:v>
                </c:pt>
                <c:pt idx="7">
                  <c:v>50.8</c:v>
                </c:pt>
                <c:pt idx="8">
                  <c:v>30.5</c:v>
                </c:pt>
                <c:pt idx="9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9B-4EDD-AD16-DA6586E0395A}"/>
            </c:ext>
          </c:extLst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Λίγο &amp; Καθόλου</c:v>
                </c:pt>
              </c:strCache>
            </c:strRef>
          </c:tx>
          <c:spPr>
            <a:solidFill>
              <a:srgbClr val="1D9BA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chemeClr val="bg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Φύλλο1!$A$2:$A$11</c:f>
              <c:strCache>
                <c:ptCount val="10"/>
                <c:pt idx="0">
                  <c:v>Θυμός, ή τιμωρία ή απογοήτευση με τον εαυτό του</c:v>
                </c:pt>
                <c:pt idx="1">
                  <c:v>Επειδή δεν έχει καλή εικόνα για τον εαυτό του, δεν του αρέσει ο εαυτός του</c:v>
                </c:pt>
                <c:pt idx="2">
                  <c:v>Για να φύγει ένας συναισθηματικός πόνος</c:v>
                </c:pt>
                <c:pt idx="3">
                  <c:v>Ανάγκη να νιώσει κάποιο συναίσθημα</c:v>
                </c:pt>
                <c:pt idx="4">
                  <c:v>Για να μειώσει  το άγχος, την πίεση</c:v>
                </c:pt>
                <c:pt idx="5">
                  <c:v>Όταν νιώθει ανία ή κενό</c:v>
                </c:pt>
                <c:pt idx="6">
                  <c:v>Ελπίζοντας πως κάποιος θα καταλάβει ότι κάτι δεν πάει καλά</c:v>
                </c:pt>
                <c:pt idx="7">
                  <c:v>Ανάγκη να νιώσει ότι έχει τον έλεγχο</c:v>
                </c:pt>
                <c:pt idx="8">
                  <c:v>Για να σοκάρει ή να πληγώσει κάποιον</c:v>
                </c:pt>
                <c:pt idx="9">
                  <c:v>Επειδή το κάνουν οι φίλοι του ή άλλα άτομα</c:v>
                </c:pt>
              </c:strCache>
            </c:strRef>
          </c:cat>
          <c:val>
            <c:numRef>
              <c:f>Φύλλο1!$C$2:$C$11</c:f>
              <c:numCache>
                <c:formatCode>General</c:formatCode>
                <c:ptCount val="10"/>
                <c:pt idx="0">
                  <c:v>18.2</c:v>
                </c:pt>
                <c:pt idx="1">
                  <c:v>30.1</c:v>
                </c:pt>
                <c:pt idx="2">
                  <c:v>31</c:v>
                </c:pt>
                <c:pt idx="3">
                  <c:v>41.2</c:v>
                </c:pt>
                <c:pt idx="4">
                  <c:v>40.4</c:v>
                </c:pt>
                <c:pt idx="5">
                  <c:v>40.299999999999997</c:v>
                </c:pt>
                <c:pt idx="6">
                  <c:v>46.4</c:v>
                </c:pt>
                <c:pt idx="7">
                  <c:v>46.5</c:v>
                </c:pt>
                <c:pt idx="8">
                  <c:v>65.2</c:v>
                </c:pt>
                <c:pt idx="9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9B-4EDD-AD16-DA6586E0395A}"/>
            </c:ext>
          </c:extLst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Δεν επιθυμώ να απαντήσω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Φύλλο1!$A$2:$A$11</c:f>
              <c:strCache>
                <c:ptCount val="10"/>
                <c:pt idx="0">
                  <c:v>Θυμός, ή τιμωρία ή απογοήτευση με τον εαυτό του</c:v>
                </c:pt>
                <c:pt idx="1">
                  <c:v>Επειδή δεν έχει καλή εικόνα για τον εαυτό του, δεν του αρέσει ο εαυτός του</c:v>
                </c:pt>
                <c:pt idx="2">
                  <c:v>Για να φύγει ένας συναισθηματικός πόνος</c:v>
                </c:pt>
                <c:pt idx="3">
                  <c:v>Ανάγκη να νιώσει κάποιο συναίσθημα</c:v>
                </c:pt>
                <c:pt idx="4">
                  <c:v>Για να μειώσει  το άγχος, την πίεση</c:v>
                </c:pt>
                <c:pt idx="5">
                  <c:v>Όταν νιώθει ανία ή κενό</c:v>
                </c:pt>
                <c:pt idx="6">
                  <c:v>Ελπίζοντας πως κάποιος θα καταλάβει ότι κάτι δεν πάει καλά</c:v>
                </c:pt>
                <c:pt idx="7">
                  <c:v>Ανάγκη να νιώσει ότι έχει τον έλεγχο</c:v>
                </c:pt>
                <c:pt idx="8">
                  <c:v>Για να σοκάρει ή να πληγώσει κάποιον</c:v>
                </c:pt>
                <c:pt idx="9">
                  <c:v>Επειδή το κάνουν οι φίλοι του ή άλλα άτομα</c:v>
                </c:pt>
              </c:strCache>
            </c:strRef>
          </c:cat>
          <c:val>
            <c:numRef>
              <c:f>Φύλλο1!$D$2:$D$11</c:f>
              <c:numCache>
                <c:formatCode>General</c:formatCode>
                <c:ptCount val="10"/>
                <c:pt idx="0">
                  <c:v>1.1000000000000001</c:v>
                </c:pt>
                <c:pt idx="1">
                  <c:v>1.2</c:v>
                </c:pt>
                <c:pt idx="2">
                  <c:v>1.8</c:v>
                </c:pt>
                <c:pt idx="3">
                  <c:v>0.5</c:v>
                </c:pt>
                <c:pt idx="4">
                  <c:v>1.5</c:v>
                </c:pt>
                <c:pt idx="5">
                  <c:v>2</c:v>
                </c:pt>
                <c:pt idx="6">
                  <c:v>1.1000000000000001</c:v>
                </c:pt>
                <c:pt idx="7">
                  <c:v>2.8</c:v>
                </c:pt>
                <c:pt idx="8">
                  <c:v>4.3</c:v>
                </c:pt>
                <c:pt idx="9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9B-4EDD-AD16-DA6586E0395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75221424"/>
        <c:axId val="-275230672"/>
      </c:barChart>
      <c:catAx>
        <c:axId val="-275221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30672"/>
        <c:crosses val="autoZero"/>
        <c:auto val="0"/>
        <c:lblAlgn val="ctr"/>
        <c:lblOffset val="100"/>
        <c:noMultiLvlLbl val="0"/>
      </c:catAx>
      <c:valAx>
        <c:axId val="-275230672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2142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467295930881154"/>
          <c:y val="1.8611582346578687E-2"/>
          <c:w val="0.67771535686666007"/>
          <c:h val="5.2633166297242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1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Microsoft JhengHei" panose="020B0604030504040204" pitchFamily="34" charset="-120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Microsoft JhengHei" panose="020B0604030504040204" pitchFamily="34" charset="-120"/>
          <a:ea typeface="Microsoft JhengHei" panose="020B0604030504040204" pitchFamily="34" charset="-120"/>
        </a:defRPr>
      </a:pPr>
      <a:endParaRPr lang="el-G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1588246190351"/>
          <c:y val="0.18228569935612474"/>
          <c:w val="0.46467532117341143"/>
          <c:h val="0.67904319442308869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dPt>
            <c:idx val="0"/>
            <c:bubble3D val="0"/>
            <c:spPr>
              <a:solidFill>
                <a:srgbClr val="CB6D6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D4-42AD-A043-D6A346BFE480}"/>
              </c:ext>
            </c:extLst>
          </c:dPt>
          <c:dPt>
            <c:idx val="1"/>
            <c:bubble3D val="0"/>
            <c:spPr>
              <a:solidFill>
                <a:srgbClr val="3DD3D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2D4-42AD-A043-D6A346BFE480}"/>
              </c:ext>
            </c:extLst>
          </c:dPt>
          <c:dPt>
            <c:idx val="2"/>
            <c:bubble3D val="0"/>
            <c:spPr>
              <a:solidFill>
                <a:srgbClr val="FFCC6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2D4-42AD-A043-D6A346BFE480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D4-42AD-A043-D6A346BFE48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2D4-42AD-A043-D6A346BFE480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2D4-42AD-A043-D6A346BFE480}"/>
              </c:ext>
            </c:extLst>
          </c:dPt>
          <c:dLbls>
            <c:dLbl>
              <c:idx val="0"/>
              <c:layout>
                <c:manualLayout>
                  <c:x val="0.16663559860533714"/>
                  <c:y val="-1.95171342432592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D4-42AD-A043-D6A346BFE480}"/>
                </c:ext>
              </c:extLst>
            </c:dLbl>
            <c:dLbl>
              <c:idx val="1"/>
              <c:layout>
                <c:manualLayout>
                  <c:x val="-0.13469176966022092"/>
                  <c:y val="5.492834623039785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D4-42AD-A043-D6A346BFE480}"/>
                </c:ext>
              </c:extLst>
            </c:dLbl>
            <c:dLbl>
              <c:idx val="2"/>
              <c:layout>
                <c:manualLayout>
                  <c:x val="-0.14708880541545619"/>
                  <c:y val="-6.413396785720562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D4-42AD-A043-D6A346BFE480}"/>
                </c:ext>
              </c:extLst>
            </c:dLbl>
            <c:dLbl>
              <c:idx val="3"/>
              <c:layout>
                <c:manualLayout>
                  <c:x val="9.864109472124329E-4"/>
                  <c:y val="-0.162663522601165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Aptos" panose="020B0004020202020204" pitchFamily="34" charset="0"/>
                      <a:ea typeface="Microsoft JhengHei" panose="020B0604030504040204" pitchFamily="34" charset="-120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654036620451459"/>
                      <c:h val="0.1931782116346413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2D4-42AD-A043-D6A346BFE480}"/>
                </c:ext>
              </c:extLst>
            </c:dLbl>
            <c:dLbl>
              <c:idx val="5"/>
              <c:layout>
                <c:manualLayout>
                  <c:x val="5.4230807378326269E-3"/>
                  <c:y val="-0.1694238642964147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D4-42AD-A043-D6A346BFE4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Ναι</c:v>
                </c:pt>
                <c:pt idx="1">
                  <c:v>Όχι</c:v>
                </c:pt>
                <c:pt idx="2">
                  <c:v>Δεν είμαι σίγουρος/η</c:v>
                </c:pt>
                <c:pt idx="3">
                  <c:v>Δεν επιθυμώ να απαντήσω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40.200000000000003</c:v>
                </c:pt>
                <c:pt idx="1">
                  <c:v>24.6</c:v>
                </c:pt>
                <c:pt idx="2">
                  <c:v>33.799999999999997</c:v>
                </c:pt>
                <c:pt idx="3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D4-42AD-A043-D6A346BFE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36296698171687"/>
          <c:y val="5.1113168438214888E-2"/>
          <c:w val="0.74642718914355832"/>
          <c:h val="0.897662546395183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Ναι</c:v>
                </c:pt>
              </c:strCache>
            </c:strRef>
          </c:tx>
          <c:spPr>
            <a:solidFill>
              <a:srgbClr val="CB6D6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1">
                  <c:v>54.3</c:v>
                </c:pt>
                <c:pt idx="2">
                  <c:v>31.2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59-42FF-904B-8DD53121598E}"/>
            </c:ext>
          </c:extLst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Όχι</c:v>
                </c:pt>
              </c:strCache>
            </c:strRef>
          </c:tx>
          <c:spPr>
            <a:solidFill>
              <a:srgbClr val="3DD3D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Φύλλο1!$C$2:$C$4</c:f>
              <c:numCache>
                <c:formatCode>General</c:formatCode>
                <c:ptCount val="3"/>
                <c:pt idx="1">
                  <c:v>24.6</c:v>
                </c:pt>
                <c:pt idx="2">
                  <c:v>24.6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59-42FF-904B-8DD53121598E}"/>
            </c:ext>
          </c:extLst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Δεν είμαι σίγουρος/η</c:v>
                </c:pt>
              </c:strCache>
            </c:strRef>
          </c:tx>
          <c:spPr>
            <a:solidFill>
              <a:srgbClr val="FFCC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Φύλλο1!$D$2:$D$4</c:f>
              <c:numCache>
                <c:formatCode>General</c:formatCode>
                <c:ptCount val="3"/>
                <c:pt idx="1">
                  <c:v>19.2</c:v>
                </c:pt>
                <c:pt idx="2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59-42FF-904B-8DD53121598E}"/>
            </c:ext>
          </c:extLst>
        </c:ser>
        <c:ser>
          <c:idx val="3"/>
          <c:order val="3"/>
          <c:tx>
            <c:strRef>
              <c:f>Φύλλο1!$E$1</c:f>
              <c:strCache>
                <c:ptCount val="1"/>
                <c:pt idx="0">
                  <c:v>Δεν επιθυμώ να απαντήσω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ΦΥΛΟ</c:v>
                </c:pt>
                <c:pt idx="1">
                  <c:v>Αγόρια </c:v>
                </c:pt>
                <c:pt idx="2">
                  <c:v>Κορίτσια</c:v>
                </c:pt>
              </c:strCache>
            </c:strRef>
          </c:cat>
          <c:val>
            <c:numRef>
              <c:f>Φύλλο1!$E$2:$E$4</c:f>
              <c:numCache>
                <c:formatCode>General</c:formatCode>
                <c:ptCount val="3"/>
                <c:pt idx="1">
                  <c:v>1.9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59-42FF-904B-8DD53121598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75221424"/>
        <c:axId val="-275230672"/>
      </c:barChart>
      <c:catAx>
        <c:axId val="-275221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30672"/>
        <c:crosses val="autoZero"/>
        <c:auto val="0"/>
        <c:lblAlgn val="ctr"/>
        <c:lblOffset val="100"/>
        <c:noMultiLvlLbl val="0"/>
      </c:catAx>
      <c:valAx>
        <c:axId val="-275230672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2142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449029741779705"/>
          <c:y val="2.1306465748207434E-2"/>
          <c:w val="0.75287772240305295"/>
          <c:h val="0.150316764763332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Microsoft JhengHei" panose="020B0604030504040204" pitchFamily="34" charset="-120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Microsoft JhengHei" panose="020B0604030504040204" pitchFamily="34" charset="-120"/>
          <a:ea typeface="Microsoft JhengHei" panose="020B0604030504040204" pitchFamily="34" charset="-120"/>
        </a:defRPr>
      </a:pPr>
      <a:endParaRPr lang="el-G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63545246372999"/>
          <c:y val="3.9134375027670851E-2"/>
          <c:w val="0.71766977570125678"/>
          <c:h val="0.8711300755072475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0504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rgbClr val="D9969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rgbClr val="FFCC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rgbClr val="3DD3D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rgbClr val="1D9BA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Φύλλο1!$A$2:$A$7</c:f>
              <c:strCache>
                <c:ptCount val="6"/>
                <c:pt idx="0">
                  <c:v>Διαφωνώ απόλυτα</c:v>
                </c:pt>
                <c:pt idx="1">
                  <c:v>Μάλλον διαφωνώ</c:v>
                </c:pt>
                <c:pt idx="2">
                  <c:v>Ούτε συμφωνώ ούτε διαφωνώ</c:v>
                </c:pt>
                <c:pt idx="3">
                  <c:v>Μάλλον συμφωνώ</c:v>
                </c:pt>
                <c:pt idx="4">
                  <c:v>Συμφωνώ απόλυτα</c:v>
                </c:pt>
                <c:pt idx="5">
                  <c:v>Δεν επιθυμώ να απαντήσω</c:v>
                </c:pt>
              </c:strCache>
            </c:strRef>
          </c:cat>
          <c:val>
            <c:numRef>
              <c:f>Φύλλο1!$B$2:$B$7</c:f>
              <c:numCache>
                <c:formatCode>General</c:formatCode>
                <c:ptCount val="6"/>
                <c:pt idx="0">
                  <c:v>7.4</c:v>
                </c:pt>
                <c:pt idx="1">
                  <c:v>6.6</c:v>
                </c:pt>
                <c:pt idx="2">
                  <c:v>14.2</c:v>
                </c:pt>
                <c:pt idx="3">
                  <c:v>21.1</c:v>
                </c:pt>
                <c:pt idx="4">
                  <c:v>48.8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63545246372999"/>
          <c:y val="3.9134375027670851E-2"/>
          <c:w val="0.71766977570125678"/>
          <c:h val="0.8711300755072475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rgbClr val="3DD3D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rgbClr val="FFCC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rgbClr val="D9969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rgbClr val="C0504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Φύλλο1!$A$2:$A$7</c:f>
              <c:strCache>
                <c:ptCount val="6"/>
                <c:pt idx="0">
                  <c:v>Ποτέ</c:v>
                </c:pt>
                <c:pt idx="1">
                  <c:v>Σπάνια</c:v>
                </c:pt>
                <c:pt idx="2">
                  <c:v>Μερικές φορές</c:v>
                </c:pt>
                <c:pt idx="3">
                  <c:v>Συχνά</c:v>
                </c:pt>
                <c:pt idx="4">
                  <c:v>Πολύ συχνά</c:v>
                </c:pt>
                <c:pt idx="5">
                  <c:v>Δεν απαντώ</c:v>
                </c:pt>
              </c:strCache>
            </c:strRef>
          </c:cat>
          <c:val>
            <c:numRef>
              <c:f>Φύλλο1!$B$2:$B$7</c:f>
              <c:numCache>
                <c:formatCode>General</c:formatCode>
                <c:ptCount val="6"/>
                <c:pt idx="0">
                  <c:v>3.1</c:v>
                </c:pt>
                <c:pt idx="1">
                  <c:v>12.2</c:v>
                </c:pt>
                <c:pt idx="2">
                  <c:v>28.7</c:v>
                </c:pt>
                <c:pt idx="3">
                  <c:v>31.4</c:v>
                </c:pt>
                <c:pt idx="4">
                  <c:v>24.3</c:v>
                </c:pt>
                <c:pt idx="5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830142931148038"/>
          <c:y val="6.551529502230298E-2"/>
          <c:w val="0.63719350973823474"/>
          <c:h val="0.85814020410889924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>
                  <a:shade val="4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shade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shade val="72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tint val="8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>
                  <a:tint val="72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CF-4AB2-B08E-024E19ABADB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>
                  <a:tint val="5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CF-4AB2-B08E-024E19ABADB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>
                  <a:tint val="4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Φύλλο1!$A$2:$A$10</c:f>
              <c:strCache>
                <c:ptCount val="9"/>
                <c:pt idx="0">
                  <c:v>Στην αυτοεκτίμησή του, στην αίσθηση ότι αξίζει</c:v>
                </c:pt>
                <c:pt idx="1">
                  <c:v>Στις σχέσεις που είναι προσωπικά σημαντικές για το άτομο</c:v>
                </c:pt>
                <c:pt idx="2">
                  <c:v>Στην ικανότητά του να φροντίζει τον εαυτό του</c:v>
                </c:pt>
                <c:pt idx="3">
                  <c:v>Στην επιλογή ρούχων που φοράει</c:v>
                </c:pt>
                <c:pt idx="4">
                  <c:v>Στην ικανότητά του να ολοκληρώνει  τις υποχρεώσεις του</c:v>
                </c:pt>
                <c:pt idx="5">
                  <c:v>Στην ικανότητά του να ασχολείται  με δραστηριότητες ή χόμπι</c:v>
                </c:pt>
                <c:pt idx="6">
                  <c:v>Άλλο </c:v>
                </c:pt>
                <c:pt idx="7">
                  <c:v>Δεν παρεμβαίνει με κανέναν τρόπο στη ζωή του</c:v>
                </c:pt>
                <c:pt idx="8">
                  <c:v>Δεν επιθυμώ να απαντήσω</c:v>
                </c:pt>
              </c:strCache>
            </c:strRef>
          </c:cat>
          <c:val>
            <c:numRef>
              <c:f>Φύλλο1!$B$2:$B$10</c:f>
              <c:numCache>
                <c:formatCode>General</c:formatCode>
                <c:ptCount val="9"/>
                <c:pt idx="0">
                  <c:v>61.9</c:v>
                </c:pt>
                <c:pt idx="1">
                  <c:v>52</c:v>
                </c:pt>
                <c:pt idx="2">
                  <c:v>49.6</c:v>
                </c:pt>
                <c:pt idx="3">
                  <c:v>33.4</c:v>
                </c:pt>
                <c:pt idx="4">
                  <c:v>27.1</c:v>
                </c:pt>
                <c:pt idx="5">
                  <c:v>24.5</c:v>
                </c:pt>
                <c:pt idx="6">
                  <c:v>2.5</c:v>
                </c:pt>
                <c:pt idx="7">
                  <c:v>2.8</c:v>
                </c:pt>
                <c:pt idx="8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81588246190351"/>
          <c:y val="0.18228569935612474"/>
          <c:w val="0.46467532117341143"/>
          <c:h val="0.67904319442308869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dPt>
            <c:idx val="0"/>
            <c:bubble3D val="0"/>
            <c:spPr>
              <a:solidFill>
                <a:srgbClr val="CB6D6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D4-42AD-A043-D6A346BFE480}"/>
              </c:ext>
            </c:extLst>
          </c:dPt>
          <c:dPt>
            <c:idx val="1"/>
            <c:bubble3D val="0"/>
            <c:spPr>
              <a:solidFill>
                <a:srgbClr val="3DD3D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2D4-42AD-A043-D6A346BFE480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2D4-42AD-A043-D6A346BFE480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D4-42AD-A043-D6A346BFE48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2D4-42AD-A043-D6A346BFE480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2D4-42AD-A043-D6A346BFE480}"/>
              </c:ext>
            </c:extLst>
          </c:dPt>
          <c:dLbls>
            <c:dLbl>
              <c:idx val="0"/>
              <c:layout>
                <c:manualLayout>
                  <c:x val="0.16663559860533714"/>
                  <c:y val="-1.95171342432592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D4-42AD-A043-D6A346BFE480}"/>
                </c:ext>
              </c:extLst>
            </c:dLbl>
            <c:dLbl>
              <c:idx val="1"/>
              <c:layout>
                <c:manualLayout>
                  <c:x val="-0.13469176966022092"/>
                  <c:y val="5.492834623039785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D4-42AD-A043-D6A346BFE480}"/>
                </c:ext>
              </c:extLst>
            </c:dLbl>
            <c:dLbl>
              <c:idx val="2"/>
              <c:layout>
                <c:manualLayout>
                  <c:x val="-6.1475779808339404E-2"/>
                  <c:y val="-0.1729241736548669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D4-42AD-A043-D6A346BFE480}"/>
                </c:ext>
              </c:extLst>
            </c:dLbl>
            <c:dLbl>
              <c:idx val="5"/>
              <c:layout>
                <c:manualLayout>
                  <c:x val="5.4230807378326269E-3"/>
                  <c:y val="-0.1694238642964147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D4-42AD-A043-D6A346BFE4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Φύλλο1!$A$2:$A$4</c:f>
              <c:strCache>
                <c:ptCount val="3"/>
                <c:pt idx="0">
                  <c:v>Ναι</c:v>
                </c:pt>
                <c:pt idx="1">
                  <c:v>Όχι</c:v>
                </c:pt>
                <c:pt idx="2">
                  <c:v>Δεν επιθυμώ να απαντήσω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0">
                  <c:v>55.4</c:v>
                </c:pt>
                <c:pt idx="1">
                  <c:v>36.1</c:v>
                </c:pt>
                <c:pt idx="2">
                  <c:v>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D4-42AD-A043-D6A346BFE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67723714621024"/>
          <c:y val="6.551529502230298E-2"/>
          <c:w val="0.62281770670560765"/>
          <c:h val="0.85814020410889924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>
                  <a:shade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shade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shade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shade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shade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shade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CF-4AB2-B08E-024E19ABADB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>
                  <a:tint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8CF-4AB2-B08E-024E19ABADB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>
                  <a:tint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8CF-4AB2-B08E-024E19ABADB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5">
                  <a:tint val="5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8CF-4AB2-B08E-024E19ABADB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tint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Φύλλο1!$A$2:$A$12</c:f>
              <c:strCache>
                <c:ptCount val="11"/>
                <c:pt idx="0">
                  <c:v>Φίλος / Φίλη</c:v>
                </c:pt>
                <c:pt idx="1">
                  <c:v>Γονέας ή κηδεμόνας</c:v>
                </c:pt>
                <c:pt idx="2">
                  <c:v>Ψυχοθεραπευτής</c:v>
                </c:pt>
                <c:pt idx="3">
                  <c:v>Αδελφός / Αδελφή</c:v>
                </c:pt>
                <c:pt idx="4">
                  <c:v>Το αγόρι μου / το κορίτσι μου, σύζυγος / σύντροφος</c:v>
                </c:pt>
                <c:pt idx="5">
                  <c:v>Άνθρωπος της Εκκλησίας (πχ ιερέας, πνευματικός)</c:v>
                </c:pt>
                <c:pt idx="6">
                  <c:v>Γιατρός</c:v>
                </c:pt>
                <c:pt idx="7">
                  <c:v>Άλλος συγγενής</c:v>
                </c:pt>
                <c:pt idx="8">
                  <c:v>Άλλος επαγγελματίας υγείας (πχ νοσηλεύτρια)</c:v>
                </c:pt>
                <c:pt idx="9">
                  <c:v>Δάσκαλος / Καθηγητής</c:v>
                </c:pt>
                <c:pt idx="10">
                  <c:v>Προπονητής</c:v>
                </c:pt>
              </c:strCache>
            </c:strRef>
          </c:cat>
          <c:val>
            <c:numRef>
              <c:f>Φύλλο1!$B$2:$B$12</c:f>
              <c:numCache>
                <c:formatCode>General</c:formatCode>
                <c:ptCount val="11"/>
                <c:pt idx="0">
                  <c:v>37.6</c:v>
                </c:pt>
                <c:pt idx="1">
                  <c:v>21.7</c:v>
                </c:pt>
                <c:pt idx="2">
                  <c:v>18.7</c:v>
                </c:pt>
                <c:pt idx="3">
                  <c:v>13.5</c:v>
                </c:pt>
                <c:pt idx="4">
                  <c:v>13.3</c:v>
                </c:pt>
                <c:pt idx="5">
                  <c:v>5.9</c:v>
                </c:pt>
                <c:pt idx="6">
                  <c:v>3.1</c:v>
                </c:pt>
                <c:pt idx="7">
                  <c:v>3.1</c:v>
                </c:pt>
                <c:pt idx="8">
                  <c:v>2.4</c:v>
                </c:pt>
                <c:pt idx="9">
                  <c:v>1.6</c:v>
                </c:pt>
                <c:pt idx="10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463545246372999"/>
          <c:y val="3.9134375027670851E-2"/>
          <c:w val="0.71766977570125678"/>
          <c:h val="0.8711300755072475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rgbClr val="3DD3D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rgbClr val="FFCC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rgbClr val="D9969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rgbClr val="C0504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Φύλλο1!$A$2:$A$7</c:f>
              <c:strCache>
                <c:ptCount val="6"/>
                <c:pt idx="0">
                  <c:v>Ποτέ</c:v>
                </c:pt>
                <c:pt idx="1">
                  <c:v>Σπάνια</c:v>
                </c:pt>
                <c:pt idx="2">
                  <c:v>Μερικές φορές</c:v>
                </c:pt>
                <c:pt idx="3">
                  <c:v>Συχνά</c:v>
                </c:pt>
                <c:pt idx="4">
                  <c:v>Πολύ συχνά</c:v>
                </c:pt>
                <c:pt idx="5">
                  <c:v>Δεν απαντώ</c:v>
                </c:pt>
              </c:strCache>
            </c:strRef>
          </c:cat>
          <c:val>
            <c:numRef>
              <c:f>Φύλλο1!$B$2:$B$7</c:f>
              <c:numCache>
                <c:formatCode>General</c:formatCode>
                <c:ptCount val="6"/>
                <c:pt idx="0">
                  <c:v>5.8</c:v>
                </c:pt>
                <c:pt idx="1">
                  <c:v>24.7</c:v>
                </c:pt>
                <c:pt idx="2">
                  <c:v>29.2</c:v>
                </c:pt>
                <c:pt idx="3">
                  <c:v>25.3</c:v>
                </c:pt>
                <c:pt idx="4">
                  <c:v>14.5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36296698171687"/>
          <c:y val="9.5245434055734435E-2"/>
          <c:w val="0.74642718914355832"/>
          <c:h val="0.804131265312475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Φύλλο1!$B$1</c:f>
              <c:strCache>
                <c:ptCount val="1"/>
                <c:pt idx="0">
                  <c:v>Συχνά &amp; Πολύ συχνά</c:v>
                </c:pt>
              </c:strCache>
            </c:strRef>
          </c:tx>
          <c:spPr>
            <a:solidFill>
              <a:srgbClr val="D9969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Τους τελευταίους 6 μήνες, πόσο συχνά  έχεις νιώσει έντονη λύπη ή απογοήτευση  ή δυσφορία χωρίς σαφή (ξεκάθαρο) λόγο;</c:v>
                </c:pt>
                <c:pt idx="1">
                  <c:v>Πόσο συχνά αισθάνεσαι έντονο άγχος ή πίεση από το σχολείο/τη σχολή σου, τις προσωπικές σου σχέσεις ή τις υποχρεώσεις σου, ή κατι άλλο;</c:v>
                </c:pt>
                <c:pt idx="2">
                  <c:v>Πόσο συχνά νιώθεις να έχεις κάποια σωματική αδιαθεσία (πχ πονοκέφαλο) λόγω  άγχους ή πίεσης;</c:v>
                </c:pt>
              </c:strCache>
            </c:strRef>
          </c:cat>
          <c:val>
            <c:numRef>
              <c:f>Φύλλο1!$B$2:$B$4</c:f>
              <c:numCache>
                <c:formatCode>General</c:formatCode>
                <c:ptCount val="3"/>
                <c:pt idx="0">
                  <c:v>43.3</c:v>
                </c:pt>
                <c:pt idx="1">
                  <c:v>55.7</c:v>
                </c:pt>
                <c:pt idx="2">
                  <c:v>39.799999999999997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56-419E-A8FF-CB18EC737A7E}"/>
            </c:ext>
          </c:extLst>
        </c:ser>
        <c:ser>
          <c:idx val="1"/>
          <c:order val="1"/>
          <c:tx>
            <c:strRef>
              <c:f>Φύλλο1!$C$1</c:f>
              <c:strCache>
                <c:ptCount val="1"/>
                <c:pt idx="0">
                  <c:v>Μερικές φορές</c:v>
                </c:pt>
              </c:strCache>
            </c:strRef>
          </c:tx>
          <c:spPr>
            <a:solidFill>
              <a:srgbClr val="FFCC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4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Τους τελευταίους 6 μήνες, πόσο συχνά  έχεις νιώσει έντονη λύπη ή απογοήτευση  ή δυσφορία χωρίς σαφή (ξεκάθαρο) λόγο;</c:v>
                </c:pt>
                <c:pt idx="1">
                  <c:v>Πόσο συχνά αισθάνεσαι έντονο άγχος ή πίεση από το σχολείο/τη σχολή σου, τις προσωπικές σου σχέσεις ή τις υποχρεώσεις σου, ή κατι άλλο;</c:v>
                </c:pt>
                <c:pt idx="2">
                  <c:v>Πόσο συχνά νιώθεις να έχεις κάποια σωματική αδιαθεσία (πχ πονοκέφαλο) λόγω  άγχους ή πίεσης;</c:v>
                </c:pt>
              </c:strCache>
            </c:strRef>
          </c:cat>
          <c:val>
            <c:numRef>
              <c:f>Φύλλο1!$C$2:$C$4</c:f>
              <c:numCache>
                <c:formatCode>General</c:formatCode>
                <c:ptCount val="3"/>
                <c:pt idx="0">
                  <c:v>35</c:v>
                </c:pt>
                <c:pt idx="1">
                  <c:v>28.7</c:v>
                </c:pt>
                <c:pt idx="2">
                  <c:v>29.2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56-419E-A8FF-CB18EC737A7E}"/>
            </c:ext>
          </c:extLst>
        </c:ser>
        <c:ser>
          <c:idx val="2"/>
          <c:order val="2"/>
          <c:tx>
            <c:strRef>
              <c:f>Φύλλο1!$D$1</c:f>
              <c:strCache>
                <c:ptCount val="1"/>
                <c:pt idx="0">
                  <c:v>Ποτέ &amp; Σπάνια 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Τους τελευταίους 6 μήνες, πόσο συχνά  έχεις νιώσει έντονη λύπη ή απογοήτευση  ή δυσφορία χωρίς σαφή (ξεκάθαρο) λόγο;</c:v>
                </c:pt>
                <c:pt idx="1">
                  <c:v>Πόσο συχνά αισθάνεσαι έντονο άγχος ή πίεση από το σχολείο/τη σχολή σου, τις προσωπικές σου σχέσεις ή τις υποχρεώσεις σου, ή κατι άλλο;</c:v>
                </c:pt>
                <c:pt idx="2">
                  <c:v>Πόσο συχνά νιώθεις να έχεις κάποια σωματική αδιαθεσία (πχ πονοκέφαλο) λόγω  άγχους ή πίεσης;</c:v>
                </c:pt>
              </c:strCache>
            </c:strRef>
          </c:cat>
          <c:val>
            <c:numRef>
              <c:f>Φύλλο1!$D$2:$D$4</c:f>
              <c:numCache>
                <c:formatCode>General</c:formatCode>
                <c:ptCount val="3"/>
                <c:pt idx="0">
                  <c:v>20</c:v>
                </c:pt>
                <c:pt idx="1">
                  <c:v>15.299999999999999</c:v>
                </c:pt>
                <c:pt idx="2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56-419E-A8FF-CB18EC737A7E}"/>
            </c:ext>
          </c:extLst>
        </c:ser>
        <c:ser>
          <c:idx val="3"/>
          <c:order val="3"/>
          <c:tx>
            <c:strRef>
              <c:f>Φύλλο1!$E$1</c:f>
              <c:strCache>
                <c:ptCount val="1"/>
                <c:pt idx="0">
                  <c:v>ΔΑ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Φύλλο1!$A$2:$A$4</c:f>
              <c:strCache>
                <c:ptCount val="3"/>
                <c:pt idx="0">
                  <c:v>Τους τελευταίους 6 μήνες, πόσο συχνά  έχεις νιώσει έντονη λύπη ή απογοήτευση  ή δυσφορία χωρίς σαφή (ξεκάθαρο) λόγο;</c:v>
                </c:pt>
                <c:pt idx="1">
                  <c:v>Πόσο συχνά αισθάνεσαι έντονο άγχος ή πίεση από το σχολείο/τη σχολή σου, τις προσωπικές σου σχέσεις ή τις υποχρεώσεις σου, ή κατι άλλο;</c:v>
                </c:pt>
                <c:pt idx="2">
                  <c:v>Πόσο συχνά νιώθεις να έχεις κάποια σωματική αδιαθεσία (πχ πονοκέφαλο) λόγω  άγχους ή πίεσης;</c:v>
                </c:pt>
              </c:strCache>
            </c:strRef>
          </c:cat>
          <c:val>
            <c:numRef>
              <c:f>Φύλλο1!$E$2:$E$4</c:f>
              <c:numCache>
                <c:formatCode>General</c:formatCode>
                <c:ptCount val="3"/>
                <c:pt idx="0">
                  <c:v>1.7</c:v>
                </c:pt>
                <c:pt idx="1">
                  <c:v>0.3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56-419E-A8FF-CB18EC737A7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-275221424"/>
        <c:axId val="-275230672"/>
      </c:barChart>
      <c:catAx>
        <c:axId val="-275221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30672"/>
        <c:crosses val="autoZero"/>
        <c:auto val="0"/>
        <c:lblAlgn val="ctr"/>
        <c:lblOffset val="100"/>
        <c:noMultiLvlLbl val="0"/>
      </c:catAx>
      <c:valAx>
        <c:axId val="-275230672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27522142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449029741779705"/>
          <c:y val="2.1306465748207434E-2"/>
          <c:w val="0.75287772240305295"/>
          <c:h val="4.57093495335554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ptos" panose="020B0004020202020204" pitchFamily="34" charset="0"/>
              <a:ea typeface="Microsoft JhengHei" panose="020B0604030504040204" pitchFamily="34" charset="-120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  <a:latin typeface="Microsoft JhengHei" panose="020B0604030504040204" pitchFamily="34" charset="-120"/>
          <a:ea typeface="Microsoft JhengHei" panose="020B0604030504040204" pitchFamily="34" charset="-120"/>
        </a:defRPr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62694389713759"/>
          <c:y val="3.9134310934171988E-2"/>
          <c:w val="0.71766977570125678"/>
          <c:h val="0.8711300755072475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rgbClr val="3DD3D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rgbClr val="FFCC6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rgbClr val="D9969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rgbClr val="C0504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Φύλλο1!$A$2:$A$7</c:f>
              <c:strCache>
                <c:ptCount val="6"/>
                <c:pt idx="0">
                  <c:v>Πολύ εύκολο</c:v>
                </c:pt>
                <c:pt idx="1">
                  <c:v>Αρκετά εύκολο</c:v>
                </c:pt>
                <c:pt idx="2">
                  <c:v>Ούτε εύκολο ούτε δύσκολο</c:v>
                </c:pt>
                <c:pt idx="3">
                  <c:v>Μάλλον δύσκολο</c:v>
                </c:pt>
                <c:pt idx="4">
                  <c:v>Πολύ δύσκολο</c:v>
                </c:pt>
                <c:pt idx="5">
                  <c:v>ΔΓ/ΔΑ</c:v>
                </c:pt>
              </c:strCache>
            </c:strRef>
          </c:cat>
          <c:val>
            <c:numRef>
              <c:f>Φύλλο1!$B$2:$B$7</c:f>
              <c:numCache>
                <c:formatCode>General</c:formatCode>
                <c:ptCount val="6"/>
                <c:pt idx="0">
                  <c:v>4.5</c:v>
                </c:pt>
                <c:pt idx="1">
                  <c:v>13.3</c:v>
                </c:pt>
                <c:pt idx="2">
                  <c:v>35.1</c:v>
                </c:pt>
                <c:pt idx="3">
                  <c:v>29.3</c:v>
                </c:pt>
                <c:pt idx="4">
                  <c:v>16.600000000000001</c:v>
                </c:pt>
                <c:pt idx="5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37127153954555"/>
          <c:y val="0.13061035160223561"/>
          <c:w val="0.46467532117341143"/>
          <c:h val="0.67904319442308869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D4-42AD-A043-D6A346BFE480}"/>
              </c:ext>
            </c:extLst>
          </c:dPt>
          <c:dPt>
            <c:idx val="1"/>
            <c:bubble3D val="0"/>
            <c:spPr>
              <a:solidFill>
                <a:srgbClr val="CB6D6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2D4-42AD-A043-D6A346BFE480}"/>
              </c:ext>
            </c:extLst>
          </c:dPt>
          <c:dPt>
            <c:idx val="2"/>
            <c:bubble3D val="0"/>
            <c:spPr>
              <a:solidFill>
                <a:srgbClr val="3DD3D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2D4-42AD-A043-D6A346BFE480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D4-42AD-A043-D6A346BFE48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2D4-42AD-A043-D6A346BFE480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2D4-42AD-A043-D6A346BFE480}"/>
              </c:ext>
            </c:extLst>
          </c:dPt>
          <c:dLbls>
            <c:dLbl>
              <c:idx val="0"/>
              <c:layout>
                <c:manualLayout>
                  <c:x val="0.16663559860533714"/>
                  <c:y val="-1.95171342432592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D4-42AD-A043-D6A346BFE480}"/>
                </c:ext>
              </c:extLst>
            </c:dLbl>
            <c:dLbl>
              <c:idx val="1"/>
              <c:layout>
                <c:manualLayout>
                  <c:x val="-0.12538600600727345"/>
                  <c:y val="-8.105941101667878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D4-42AD-A043-D6A346BFE480}"/>
                </c:ext>
              </c:extLst>
            </c:dLbl>
            <c:dLbl>
              <c:idx val="2"/>
              <c:layout>
                <c:manualLayout>
                  <c:x val="-9.1254223497771333E-2"/>
                  <c:y val="-0.1212488259009777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D4-42AD-A043-D6A346BFE480}"/>
                </c:ext>
              </c:extLst>
            </c:dLbl>
            <c:dLbl>
              <c:idx val="3"/>
              <c:layout>
                <c:manualLayout>
                  <c:x val="-5.5276968835804218E-3"/>
                  <c:y val="-0.128666476212421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Aptos" panose="020B0004020202020204" pitchFamily="34" charset="0"/>
                      <a:ea typeface="Microsoft JhengHei" panose="020B0604030504040204" pitchFamily="34" charset="-120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628917877815115"/>
                      <c:h val="0.141502870674047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2D4-42AD-A043-D6A346BFE480}"/>
                </c:ext>
              </c:extLst>
            </c:dLbl>
            <c:dLbl>
              <c:idx val="5"/>
              <c:layout>
                <c:manualLayout>
                  <c:x val="5.4230807378326269E-3"/>
                  <c:y val="-0.1694238642964147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D4-42AD-A043-D6A346BFE4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Ναι</c:v>
                </c:pt>
                <c:pt idx="1">
                  <c:v>Όχι </c:v>
                </c:pt>
                <c:pt idx="2">
                  <c:v>Μαλλον ναι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76.099999999999994</c:v>
                </c:pt>
                <c:pt idx="1">
                  <c:v>14.2</c:v>
                </c:pt>
                <c:pt idx="2">
                  <c:v>8.8000000000000007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D4-42AD-A043-D6A346BFE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711910166252335"/>
          <c:y val="3.9134375027670851E-2"/>
          <c:w val="0.67518612650246346"/>
          <c:h val="0.8711300755072475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Σειρά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5">
                  <a:shade val="4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8CF-4AB2-B08E-024E19ABAD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shade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8CF-4AB2-B08E-024E19ABAD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shade val="82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CF-4AB2-B08E-024E19ABAD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8CF-4AB2-B08E-024E19ABADB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tint val="8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8CF-4AB2-B08E-024E19ABADB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tint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8CF-4AB2-B08E-024E19ABADB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5">
                  <a:tint val="4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8CF-4AB2-B08E-024E19ABAD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Φύλλο1!$A$2:$A$8</c:f>
              <c:strCache>
                <c:ptCount val="7"/>
                <c:pt idx="0">
                  <c:v>Μέσα κοινωνικής δικτύωσης</c:v>
                </c:pt>
                <c:pt idx="1">
                  <c:v>Φίλοι / συμμαθητές</c:v>
                </c:pt>
                <c:pt idx="2">
                  <c:v>Εκπαίδευση / εκπαιδευτικό πλαίσιο</c:v>
                </c:pt>
                <c:pt idx="3">
                  <c:v>Οικογένεια</c:v>
                </c:pt>
                <c:pt idx="4">
                  <c:v>Ειδικοί ψυχικής υγείας</c:v>
                </c:pt>
                <c:pt idx="5">
                  <c:v>Σύντροφος</c:v>
                </c:pt>
                <c:pt idx="6">
                  <c:v>Άλλο</c:v>
                </c:pt>
              </c:strCache>
            </c:strRef>
          </c:cat>
          <c:val>
            <c:numRef>
              <c:f>Φύλλο1!$B$2:$B$8</c:f>
              <c:numCache>
                <c:formatCode>General</c:formatCode>
                <c:ptCount val="7"/>
                <c:pt idx="0">
                  <c:v>55.4</c:v>
                </c:pt>
                <c:pt idx="1">
                  <c:v>15.1</c:v>
                </c:pt>
                <c:pt idx="2">
                  <c:v>13.3</c:v>
                </c:pt>
                <c:pt idx="3">
                  <c:v>5.9</c:v>
                </c:pt>
                <c:pt idx="4">
                  <c:v>5.6</c:v>
                </c:pt>
                <c:pt idx="5">
                  <c:v>2.6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C8CF-4AB2-B08E-024E19ABAD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-1177152336"/>
        <c:axId val="-1177151792"/>
      </c:barChart>
      <c:catAx>
        <c:axId val="-11771523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+mn-cs"/>
              </a:defRPr>
            </a:pPr>
            <a:endParaRPr lang="el-GR"/>
          </a:p>
        </c:txPr>
        <c:crossAx val="-1177151792"/>
        <c:crosses val="autoZero"/>
        <c:auto val="1"/>
        <c:lblAlgn val="ctr"/>
        <c:lblOffset val="100"/>
        <c:noMultiLvlLbl val="0"/>
      </c:catAx>
      <c:valAx>
        <c:axId val="-1177151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-1177152336"/>
        <c:crosses val="max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770660260784136"/>
          <c:y val="0.19588447508083243"/>
          <c:w val="0.46467532117341143"/>
          <c:h val="0.67904319442308869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dPt>
            <c:idx val="0"/>
            <c:bubble3D val="0"/>
            <c:spPr>
              <a:solidFill>
                <a:srgbClr val="CB6D6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D4-42AD-A043-D6A346BFE480}"/>
              </c:ext>
            </c:extLst>
          </c:dPt>
          <c:dPt>
            <c:idx val="1"/>
            <c:bubble3D val="0"/>
            <c:spPr>
              <a:solidFill>
                <a:srgbClr val="3DD3D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2D4-42AD-A043-D6A346BFE480}"/>
              </c:ext>
            </c:extLst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2D4-42AD-A043-D6A346BFE480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D4-42AD-A043-D6A346BFE48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2D4-42AD-A043-D6A346BFE480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2D4-42AD-A043-D6A346BFE480}"/>
              </c:ext>
            </c:extLst>
          </c:dPt>
          <c:dLbls>
            <c:dLbl>
              <c:idx val="0"/>
              <c:layout>
                <c:manualLayout>
                  <c:x val="0.11452332214883125"/>
                  <c:y val="-0.1201480746060959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D4-42AD-A043-D6A346BFE480}"/>
                </c:ext>
              </c:extLst>
            </c:dLbl>
            <c:dLbl>
              <c:idx val="1"/>
              <c:layout>
                <c:manualLayout>
                  <c:x val="-0.3747804719062659"/>
                  <c:y val="-1.687693729015590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785511380289486"/>
                      <c:h val="0.426484804278281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2D4-42AD-A043-D6A346BFE480}"/>
                </c:ext>
              </c:extLst>
            </c:dLbl>
            <c:dLbl>
              <c:idx val="2"/>
              <c:layout>
                <c:manualLayout>
                  <c:x val="-0.11731036172602428"/>
                  <c:y val="-0.1348476016256854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D4-42AD-A043-D6A346BFE480}"/>
                </c:ext>
              </c:extLst>
            </c:dLbl>
            <c:dLbl>
              <c:idx val="3"/>
              <c:layout>
                <c:manualLayout>
                  <c:x val="-9.2500023447594139E-3"/>
                  <c:y val="-0.1694628033865448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Aptos" panose="020B0004020202020204" pitchFamily="34" charset="0"/>
                      <a:ea typeface="Microsoft JhengHei" panose="020B0604030504040204" pitchFamily="34" charset="-120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628917877815115"/>
                      <c:h val="0.141502870674047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2D4-42AD-A043-D6A346BFE480}"/>
                </c:ext>
              </c:extLst>
            </c:dLbl>
            <c:dLbl>
              <c:idx val="5"/>
              <c:layout>
                <c:manualLayout>
                  <c:x val="5.4230807378326269E-3"/>
                  <c:y val="-0.1694238642964147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D4-42AD-A043-D6A346BFE4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Όχι δεν το γνωρίζουν καθόλου</c:v>
                </c:pt>
                <c:pt idx="1">
                  <c:v>Μπορεί να έχουν ακούσει κάτι αλλά σίγουρα δεν γνωρίζουν σε ποιο βαβμό συμβαίνει και για ποιους  λόγους</c:v>
                </c:pt>
                <c:pt idx="2">
                  <c:v>Ναι γνωρίζουν τι συμβαίνει και γιατί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16.2</c:v>
                </c:pt>
                <c:pt idx="1">
                  <c:v>68</c:v>
                </c:pt>
                <c:pt idx="2">
                  <c:v>12.8</c:v>
                </c:pt>
                <c:pt idx="3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D4-42AD-A043-D6A346BFE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837127153954555"/>
          <c:y val="0.13061035160223561"/>
          <c:w val="0.46467532117341143"/>
          <c:h val="0.67904319442308869"/>
        </c:manualLayout>
      </c:layout>
      <c:doughnutChart>
        <c:varyColors val="1"/>
        <c:ser>
          <c:idx val="0"/>
          <c:order val="0"/>
          <c:tx>
            <c:strRef>
              <c:f>Φύλλο1!$B$1</c:f>
              <c:strCache>
                <c:ptCount val="1"/>
                <c:pt idx="0">
                  <c:v>Στήλη1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dPt>
            <c:idx val="0"/>
            <c:bubble3D val="0"/>
            <c:spPr>
              <a:solidFill>
                <a:srgbClr val="CB6D6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2D4-42AD-A043-D6A346BFE480}"/>
              </c:ext>
            </c:extLst>
          </c:dPt>
          <c:dPt>
            <c:idx val="1"/>
            <c:bubble3D val="0"/>
            <c:spPr>
              <a:solidFill>
                <a:srgbClr val="3DD3DB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2D4-42AD-A043-D6A346BFE480}"/>
              </c:ext>
            </c:extLst>
          </c:dPt>
          <c:dPt>
            <c:idx val="2"/>
            <c:bubble3D val="0"/>
            <c:spPr>
              <a:solidFill>
                <a:srgbClr val="FFCC6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2D4-42AD-A043-D6A346BFE480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2D4-42AD-A043-D6A346BFE48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2D4-42AD-A043-D6A346BFE480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2D4-42AD-A043-D6A346BFE480}"/>
              </c:ext>
            </c:extLst>
          </c:dPt>
          <c:dLbls>
            <c:dLbl>
              <c:idx val="0"/>
              <c:layout>
                <c:manualLayout>
                  <c:x val="0.16663559860533714"/>
                  <c:y val="-1.951713424325928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D4-42AD-A043-D6A346BFE480}"/>
                </c:ext>
              </c:extLst>
            </c:dLbl>
            <c:dLbl>
              <c:idx val="1"/>
              <c:layout>
                <c:manualLayout>
                  <c:x val="-0.13469176966022092"/>
                  <c:y val="5.492834623039785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2D4-42AD-A043-D6A346BFE480}"/>
                </c:ext>
              </c:extLst>
            </c:dLbl>
            <c:dLbl>
              <c:idx val="2"/>
              <c:layout>
                <c:manualLayout>
                  <c:x val="-7.0781543461286844E-2"/>
                  <c:y val="-0.1348476016256854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D4-42AD-A043-D6A346BFE480}"/>
                </c:ext>
              </c:extLst>
            </c:dLbl>
            <c:dLbl>
              <c:idx val="3"/>
              <c:layout>
                <c:manualLayout>
                  <c:x val="-5.5276968835804218E-3"/>
                  <c:y val="-0.128666476212421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Aptos" panose="020B0004020202020204" pitchFamily="34" charset="0"/>
                      <a:ea typeface="Microsoft JhengHei" panose="020B0604030504040204" pitchFamily="34" charset="-120"/>
                      <a:cs typeface="+mn-cs"/>
                    </a:defRPr>
                  </a:pPr>
                  <a:endParaRPr lang="el-GR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628917877815115"/>
                      <c:h val="0.141502870674047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2D4-42AD-A043-D6A346BFE480}"/>
                </c:ext>
              </c:extLst>
            </c:dLbl>
            <c:dLbl>
              <c:idx val="5"/>
              <c:layout>
                <c:manualLayout>
                  <c:x val="5.4230807378326269E-3"/>
                  <c:y val="-0.1694238642964147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D4-42AD-A043-D6A346BFE4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ptos" panose="020B0004020202020204" pitchFamily="34" charset="0"/>
                    <a:ea typeface="Microsoft JhengHei" panose="020B0604030504040204" pitchFamily="34" charset="-120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Φύλλο1!$A$2:$A$5</c:f>
              <c:strCache>
                <c:ptCount val="4"/>
                <c:pt idx="0">
                  <c:v>Ναι</c:v>
                </c:pt>
                <c:pt idx="1">
                  <c:v>Όχι</c:v>
                </c:pt>
                <c:pt idx="2">
                  <c:v>Μάλλον ναι</c:v>
                </c:pt>
                <c:pt idx="3">
                  <c:v>ΔΓ/ΔΑ</c:v>
                </c:pt>
              </c:strCache>
            </c:strRef>
          </c:cat>
          <c:val>
            <c:numRef>
              <c:f>Φύλλο1!$B$2:$B$5</c:f>
              <c:numCache>
                <c:formatCode>General</c:formatCode>
                <c:ptCount val="4"/>
                <c:pt idx="0">
                  <c:v>47.9</c:v>
                </c:pt>
                <c:pt idx="1">
                  <c:v>31.8</c:v>
                </c:pt>
                <c:pt idx="2">
                  <c:v>15.9</c:v>
                </c:pt>
                <c:pt idx="3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D4-42AD-A043-D6A346BFE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0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811BD-5C20-4080-97F8-559459E897EB}" type="datetimeFigureOut">
              <a:rPr lang="el-GR" smtClean="0"/>
              <a:t>30/11/25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FA599-D3EC-4504-93A3-FF39B89463F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9120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>
          <a:xfrm>
            <a:off x="92075" y="744538"/>
            <a:ext cx="6615113" cy="3722687"/>
          </a:xfrm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2 - Θέση σημειώσεων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139086D-D716-4FB7-9472-F5A5D1AA2C70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1261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6452A-44E6-826C-B42A-8C6CFD326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Θέση εικόνας διαφάνειας 1">
            <a:extLst>
              <a:ext uri="{FF2B5EF4-FFF2-40B4-BE49-F238E27FC236}">
                <a16:creationId xmlns:a16="http://schemas.microsoft.com/office/drawing/2014/main" id="{DA681471-34FD-F56C-58CD-8FF621A75E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Θέση σημειώσεων 2">
            <a:extLst>
              <a:ext uri="{FF2B5EF4-FFF2-40B4-BE49-F238E27FC236}">
                <a16:creationId xmlns:a16="http://schemas.microsoft.com/office/drawing/2014/main" id="{76A3FEBB-CB4D-55C1-088A-28AE68BC45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9396" name="Θέση αριθμού διαφάνειας 3">
            <a:extLst>
              <a:ext uri="{FF2B5EF4-FFF2-40B4-BE49-F238E27FC236}">
                <a16:creationId xmlns:a16="http://schemas.microsoft.com/office/drawing/2014/main" id="{17E4D48F-AEA7-0B6A-E919-1438170660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84809D-17FE-433A-BBBA-390A88416395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3113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AFF03-DD57-38F3-FD3A-C206DAA92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Θέση εικόνας διαφάνειας 1">
            <a:extLst>
              <a:ext uri="{FF2B5EF4-FFF2-40B4-BE49-F238E27FC236}">
                <a16:creationId xmlns:a16="http://schemas.microsoft.com/office/drawing/2014/main" id="{1B7B6573-CAEF-973D-C318-447884BA86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Θέση σημειώσεων 2">
            <a:extLst>
              <a:ext uri="{FF2B5EF4-FFF2-40B4-BE49-F238E27FC236}">
                <a16:creationId xmlns:a16="http://schemas.microsoft.com/office/drawing/2014/main" id="{E0F9D6B7-B30F-FC48-DB0A-22E9C9E141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59396" name="Θέση αριθμού διαφάνειας 3">
            <a:extLst>
              <a:ext uri="{FF2B5EF4-FFF2-40B4-BE49-F238E27FC236}">
                <a16:creationId xmlns:a16="http://schemas.microsoft.com/office/drawing/2014/main" id="{A05EB1CE-71DE-591A-F56F-C6C331FFFA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84809D-17FE-433A-BBBA-390A88416395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6495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71F87D-DD4B-4947-8B18-BFBB25079949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403465F-C9C7-400B-B510-BB7D6F5847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4609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FD91992-8286-4204-B0A6-A28376B75F3C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6496CE-3A2C-4CA2-887D-576094AFBC3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7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2C8302-1B7A-491F-8ABD-0C786547A217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11B5E0-6F12-4A0D-A3B9-B57499E3DC2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04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/>
          <p:nvPr/>
        </p:nvSpPr>
        <p:spPr>
          <a:xfrm>
            <a:off x="0" y="0"/>
            <a:ext cx="12191996" cy="938887"/>
          </a:xfrm>
          <a:prstGeom prst="rect">
            <a:avLst/>
          </a:prstGeom>
          <a:solidFill>
            <a:srgbClr val="1CABE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D9D9D9"/>
              </a:solidFill>
              <a:uFillTx/>
              <a:latin typeface="Calibri"/>
            </a:endParaRPr>
          </a:p>
        </p:txBody>
      </p:sp>
      <p:sp>
        <p:nvSpPr>
          <p:cNvPr id="3" name="Oval 11"/>
          <p:cNvSpPr/>
          <p:nvPr/>
        </p:nvSpPr>
        <p:spPr>
          <a:xfrm>
            <a:off x="11591638" y="277090"/>
            <a:ext cx="365760" cy="36576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4F81BD"/>
          </a:solidFill>
          <a:ln w="12701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8D92E4-9E1D-439B-B79E-80221FA86B74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1353803" y="55412"/>
            <a:ext cx="822036" cy="807570"/>
          </a:xfrm>
        </p:spPr>
        <p:txBody>
          <a:bodyPr anchorCtr="1"/>
          <a:lstStyle>
            <a:lvl1pPr algn="ctr">
              <a:defRPr>
                <a:solidFill>
                  <a:srgbClr val="DCE6F2"/>
                </a:solidFill>
              </a:defRPr>
            </a:lvl1pPr>
          </a:lstStyle>
          <a:p>
            <a:pPr lvl="0"/>
            <a:fld id="{97F379A7-4B06-4CEE-B878-55A74E401D92}" type="slidenum">
              <a:t>‹#›</a:t>
            </a:fld>
            <a:endParaRPr lang="en-US"/>
          </a:p>
        </p:txBody>
      </p:sp>
      <p:sp>
        <p:nvSpPr>
          <p:cNvPr id="9" name="Title 1"/>
          <p:cNvSpPr txBox="1">
            <a:spLocks noGrp="1"/>
          </p:cNvSpPr>
          <p:nvPr>
            <p:ph type="title"/>
          </p:nvPr>
        </p:nvSpPr>
        <p:spPr>
          <a:xfrm>
            <a:off x="838203" y="55412"/>
            <a:ext cx="10515600" cy="807570"/>
          </a:xfrm>
        </p:spPr>
        <p:txBody>
          <a:bodyPr anchorCtr="1"/>
          <a:lstStyle>
            <a:lvl1pPr algn="ctr">
              <a:defRPr sz="1400">
                <a:solidFill>
                  <a:schemeClr val="bg1"/>
                </a:solidFill>
                <a:latin typeface="Microsoft Sans Serif" pitchFamily="34"/>
                <a:cs typeface="Microsoft Sans Serif" pitchFamily="34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8409756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/>
          <p:nvPr/>
        </p:nvSpPr>
        <p:spPr>
          <a:xfrm>
            <a:off x="0" y="5919112"/>
            <a:ext cx="12191996" cy="938887"/>
          </a:xfrm>
          <a:prstGeom prst="rect">
            <a:avLst/>
          </a:prstGeom>
          <a:solidFill>
            <a:srgbClr val="1CABE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D9D9D9"/>
              </a:solidFill>
              <a:uFillTx/>
              <a:latin typeface="Calibri"/>
            </a:endParaRPr>
          </a:p>
        </p:txBody>
      </p:sp>
      <p:sp>
        <p:nvSpPr>
          <p:cNvPr id="3" name="Oval 8"/>
          <p:cNvSpPr/>
          <p:nvPr/>
        </p:nvSpPr>
        <p:spPr>
          <a:xfrm>
            <a:off x="11590020" y="6224073"/>
            <a:ext cx="365760" cy="36576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4F81BD"/>
          </a:solidFill>
          <a:ln w="12701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41500F-7648-432D-8EEA-02660CEC5BD6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11353803" y="5992849"/>
            <a:ext cx="838203" cy="804672"/>
          </a:xfrm>
        </p:spPr>
        <p:txBody>
          <a:bodyPr anchorCtr="1"/>
          <a:lstStyle>
            <a:lvl1pPr algn="ctr">
              <a:defRPr>
                <a:solidFill>
                  <a:srgbClr val="DCE6F2"/>
                </a:solidFill>
              </a:defRPr>
            </a:lvl1pPr>
          </a:lstStyle>
          <a:p>
            <a:pPr lvl="0"/>
            <a:fld id="{D5357070-F991-420D-B243-E72C7D82A73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1797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/>
          <p:nvPr/>
        </p:nvSpPr>
        <p:spPr>
          <a:xfrm>
            <a:off x="0" y="0"/>
            <a:ext cx="12191996" cy="938887"/>
          </a:xfrm>
          <a:prstGeom prst="rect">
            <a:avLst/>
          </a:prstGeom>
          <a:solidFill>
            <a:srgbClr val="1CABE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D9D9D9"/>
              </a:solidFill>
              <a:uFillTx/>
              <a:latin typeface="Calibri"/>
            </a:endParaRPr>
          </a:p>
        </p:txBody>
      </p:sp>
      <p:sp>
        <p:nvSpPr>
          <p:cNvPr id="3" name="Oval 10"/>
          <p:cNvSpPr/>
          <p:nvPr/>
        </p:nvSpPr>
        <p:spPr>
          <a:xfrm>
            <a:off x="11591638" y="277090"/>
            <a:ext cx="365760" cy="36576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4F81BD"/>
          </a:solidFill>
          <a:ln w="12701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838203" y="78802"/>
            <a:ext cx="10515600" cy="804672"/>
          </a:xfrm>
        </p:spPr>
        <p:txBody>
          <a:bodyPr anchorCtr="1"/>
          <a:lstStyle>
            <a:lvl1pPr algn="ctr">
              <a:defRPr sz="1400">
                <a:solidFill>
                  <a:schemeClr val="bg1"/>
                </a:solidFill>
                <a:latin typeface="Microsoft Sans Serif" pitchFamily="34"/>
                <a:cs typeface="Microsoft Sans Serif" pitchFamily="34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3ADC07-5DB2-4907-AFC9-8003D7511547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8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6"/>
          <p:cNvSpPr txBox="1">
            <a:spLocks noGrp="1"/>
          </p:cNvSpPr>
          <p:nvPr>
            <p:ph type="sldNum" sz="quarter" idx="8"/>
          </p:nvPr>
        </p:nvSpPr>
        <p:spPr>
          <a:xfrm>
            <a:off x="11353803" y="69567"/>
            <a:ext cx="838203" cy="804672"/>
          </a:xfrm>
        </p:spPr>
        <p:txBody>
          <a:bodyPr anchorCtr="1"/>
          <a:lstStyle>
            <a:lvl1pPr algn="ctr">
              <a:defRPr>
                <a:solidFill>
                  <a:srgbClr val="F2F2F2"/>
                </a:solidFill>
              </a:defRPr>
            </a:lvl1pPr>
          </a:lstStyle>
          <a:p>
            <a:pPr lvl="0"/>
            <a:fld id="{D2BE896B-A06F-4102-95B0-915006DDAB1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9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/>
          <p:nvPr userDrawn="1"/>
        </p:nvSpPr>
        <p:spPr>
          <a:xfrm>
            <a:off x="0" y="0"/>
            <a:ext cx="12191996" cy="938887"/>
          </a:xfrm>
          <a:prstGeom prst="rect">
            <a:avLst/>
          </a:prstGeom>
          <a:solidFill>
            <a:srgbClr val="1CABE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D9D9D9"/>
              </a:solidFill>
              <a:uFillTx/>
              <a:latin typeface="Calibri"/>
            </a:endParaRPr>
          </a:p>
        </p:txBody>
      </p:sp>
      <p:sp>
        <p:nvSpPr>
          <p:cNvPr id="3" name="Oval 12"/>
          <p:cNvSpPr/>
          <p:nvPr/>
        </p:nvSpPr>
        <p:spPr>
          <a:xfrm>
            <a:off x="11591638" y="277090"/>
            <a:ext cx="365760" cy="36576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4F81BD"/>
          </a:solidFill>
          <a:ln w="12701" cap="flat">
            <a:solidFill>
              <a:srgbClr val="385D8A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46289F-89CE-4338-BD45-D369BC6FDF94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9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Title 1"/>
          <p:cNvSpPr txBox="1">
            <a:spLocks noGrp="1"/>
          </p:cNvSpPr>
          <p:nvPr>
            <p:ph type="title"/>
          </p:nvPr>
        </p:nvSpPr>
        <p:spPr>
          <a:xfrm>
            <a:off x="839784" y="69567"/>
            <a:ext cx="10515600" cy="804672"/>
          </a:xfrm>
        </p:spPr>
        <p:txBody>
          <a:bodyPr anchorCtr="1"/>
          <a:lstStyle>
            <a:lvl1pPr algn="ctr">
              <a:defRPr sz="1400">
                <a:solidFill>
                  <a:schemeClr val="bg1"/>
                </a:solidFill>
                <a:latin typeface="Microsoft Sans Serif" pitchFamily="34"/>
                <a:cs typeface="Microsoft Sans Serif" pitchFamily="34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8"/>
          <p:cNvSpPr txBox="1">
            <a:spLocks noGrp="1"/>
          </p:cNvSpPr>
          <p:nvPr>
            <p:ph type="sldNum" sz="quarter" idx="8"/>
          </p:nvPr>
        </p:nvSpPr>
        <p:spPr>
          <a:xfrm>
            <a:off x="11352211" y="69567"/>
            <a:ext cx="839784" cy="823142"/>
          </a:xfrm>
        </p:spPr>
        <p:txBody>
          <a:bodyPr anchorCtr="1"/>
          <a:lstStyle>
            <a:lvl1pPr algn="ctr">
              <a:defRPr>
                <a:solidFill>
                  <a:srgbClr val="F2F2F2"/>
                </a:solidFill>
              </a:defRPr>
            </a:lvl1pPr>
          </a:lstStyle>
          <a:p>
            <a:pPr lvl="0"/>
            <a:fld id="{183A780E-7178-4848-B406-F4CDC06546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3597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D19CBE-88C4-4741-B6FC-CFE1EF458355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B0133A-BAD8-4777-88C5-EA8731D3EB7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5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6769664-6D8A-4BF6-94E8-A437277AE796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22BE14-9CF6-4458-BEE3-9ECE132A634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98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0CE341-A203-412A-A672-092D3055DA2A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BEF9B9-5277-4A94-819E-F5D58CD256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6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50F2D4-A3C4-4A89-B6FB-89BE102CA280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B8D390-C06D-4896-A446-886847A408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8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475DD92-B6FC-4B4B-B495-F224EF892C90}" type="datetime1">
              <a:rPr lang="en-US"/>
              <a:pPr lvl="0"/>
              <a:t>11/30/25</a:t>
            </a:fld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3B7DB0A5-16BD-4741-8112-9A199A88D0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5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CFA5A8-1B61-9C6C-9458-F2234F3C4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B89958-831A-0038-F13C-386891DFF904}"/>
              </a:ext>
            </a:extLst>
          </p:cNvPr>
          <p:cNvSpPr txBox="1"/>
          <p:nvPr/>
        </p:nvSpPr>
        <p:spPr>
          <a:xfrm>
            <a:off x="1799303" y="2271252"/>
            <a:ext cx="86425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rgbClr val="64ACE2"/>
                </a:solidFill>
                <a:latin typeface="Aptos" panose="020B0004020202020204" pitchFamily="34" charset="0"/>
              </a:rPr>
              <a:t>ΠΑΝΕΛΛΑΔΙΚΗ ΕΡΕΥΝΑ</a:t>
            </a:r>
          </a:p>
          <a:p>
            <a:pPr algn="ctr"/>
            <a:r>
              <a:rPr lang="el-GR" sz="4000" b="1" dirty="0">
                <a:solidFill>
                  <a:srgbClr val="64ACE2"/>
                </a:solidFill>
                <a:latin typeface="Aptos" panose="020B0004020202020204" pitchFamily="34" charset="0"/>
              </a:rPr>
              <a:t>ΣΕ ΝΕΟΥΣ 17-24 ΕΤΩΝ</a:t>
            </a:r>
          </a:p>
          <a:p>
            <a:pPr algn="ctr"/>
            <a:r>
              <a:rPr lang="el-GR" sz="4000" b="1" dirty="0">
                <a:solidFill>
                  <a:srgbClr val="64ACE2"/>
                </a:solidFill>
                <a:latin typeface="Aptos" panose="020B0004020202020204" pitchFamily="34" charset="0"/>
              </a:rPr>
              <a:t>ΓΙΑ ΤΟΝ ΑΥΤΟΤΡΑΥΜΑΤΙΣΜΟ (</a:t>
            </a:r>
            <a:r>
              <a:rPr lang="en-US" sz="4000" b="1" dirty="0">
                <a:solidFill>
                  <a:srgbClr val="64ACE2"/>
                </a:solidFill>
                <a:latin typeface="Aptos" panose="020B0004020202020204" pitchFamily="34" charset="0"/>
              </a:rPr>
              <a:t>NSSI)</a:t>
            </a:r>
            <a:endParaRPr lang="el-GR" sz="4000" b="1" dirty="0">
              <a:solidFill>
                <a:srgbClr val="64ACE2"/>
              </a:solidFill>
              <a:latin typeface="Aptos" panose="020B0004020202020204" pitchFamily="34" charset="0"/>
            </a:endParaRPr>
          </a:p>
        </p:txBody>
      </p:sp>
      <p:pic>
        <p:nvPicPr>
          <p:cNvPr id="11" name="Picture 10" descr="A close up of a logo&#10;&#10;AI-generated content may be incorrect.">
            <a:extLst>
              <a:ext uri="{FF2B5EF4-FFF2-40B4-BE49-F238E27FC236}">
                <a16:creationId xmlns:a16="http://schemas.microsoft.com/office/drawing/2014/main" id="{43990C88-F91A-42CC-F49F-88C0864FD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18176"/>
            <a:ext cx="12192000" cy="1639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595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218C3-F825-ECAB-F878-66AFAF9CE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Γράφημα 5">
            <a:extLst>
              <a:ext uri="{FF2B5EF4-FFF2-40B4-BE49-F238E27FC236}">
                <a16:creationId xmlns:a16="http://schemas.microsoft.com/office/drawing/2014/main" id="{D170A3FB-51D8-AF07-DA33-BD26ADBCC6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118024"/>
              </p:ext>
            </p:extLst>
          </p:nvPr>
        </p:nvGraphicFramePr>
        <p:xfrm>
          <a:off x="2569039" y="1457886"/>
          <a:ext cx="6823728" cy="466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AD54EDF8-87A2-B1C0-5FB9-B2696A2AD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ΓΝΩΣΗ ΓΟΝΕΩΝ ΣΧΕΤΙΚΑ ΜΕ ΤΟΝ ΑΥΤΟΤΡΑΥΜΑΤΙΣΜΟ ΤΩΝ ΝΕΩΝ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Πιστεύεις ότι οι γονείς γενικά γνωρίζουν ότι μπορεί να συμβαίνουν αυτοτραυματισμοί σε νέους και για ποιο λόγο / γιατί; 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F0E6BC7A-C673-DAF4-DBA5-04E4059E672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9649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6E878-FC67-C20D-74A5-2BCC3D2B4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Γράφημα 5">
            <a:extLst>
              <a:ext uri="{FF2B5EF4-FFF2-40B4-BE49-F238E27FC236}">
                <a16:creationId xmlns:a16="http://schemas.microsoft.com/office/drawing/2014/main" id="{9C4E0C1A-C61B-C386-134A-701011A36C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0875761"/>
              </p:ext>
            </p:extLst>
          </p:nvPr>
        </p:nvGraphicFramePr>
        <p:xfrm>
          <a:off x="2337600" y="1239532"/>
          <a:ext cx="6823728" cy="466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7DF2DEE4-98D0-E0F4-CB20-E4EC8295B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ΓΝΩΡΙΖΟΥΝ ΑΤΟΜΟ ΠΟΥ ΑΥΤΟΤΡΑΥΜΑΤΙΖΕΤΑΙ Η ΑΥΤΟΤΡΑΥΜΑΤΙΖΟΤΑΝ;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Εσύ τυχαίνει να γνωρίζεις κάποιο άτομο που αυτοτραυματίζεται ή αυτοτραυματιζόταν στο παρελθόν;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2E25954F-89B9-22E8-75AA-A1F9CE9DD31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18629F-ADB1-97F2-A597-3B9DF8038D10}"/>
              </a:ext>
            </a:extLst>
          </p:cNvPr>
          <p:cNvSpPr txBox="1"/>
          <p:nvPr/>
        </p:nvSpPr>
        <p:spPr>
          <a:xfrm>
            <a:off x="6953814" y="1802609"/>
            <a:ext cx="3046268" cy="374571"/>
          </a:xfrm>
          <a:prstGeom prst="roundRect">
            <a:avLst/>
          </a:prstGeom>
          <a:ln>
            <a:solidFill>
              <a:srgbClr val="D9969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Ναι &amp; Μάλλον ναι: </a:t>
            </a:r>
            <a:r>
              <a:rPr lang="el-GR" sz="1600" dirty="0">
                <a:solidFill>
                  <a:prstClr val="black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63.8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%</a:t>
            </a:r>
          </a:p>
        </p:txBody>
      </p:sp>
      <p:graphicFrame>
        <p:nvGraphicFramePr>
          <p:cNvPr id="2" name="Γράφημα 8">
            <a:extLst>
              <a:ext uri="{FF2B5EF4-FFF2-40B4-BE49-F238E27FC236}">
                <a16:creationId xmlns:a16="http://schemas.microsoft.com/office/drawing/2014/main" id="{11B0048E-C04C-7FCA-5D1A-0981651B20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7649652"/>
              </p:ext>
            </p:extLst>
          </p:nvPr>
        </p:nvGraphicFramePr>
        <p:xfrm>
          <a:off x="452285" y="5618468"/>
          <a:ext cx="9173496" cy="991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36934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C7FEB-943D-B1C6-3C12-85C297631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Γράφημα 5">
            <a:extLst>
              <a:ext uri="{FF2B5EF4-FFF2-40B4-BE49-F238E27FC236}">
                <a16:creationId xmlns:a16="http://schemas.microsoft.com/office/drawing/2014/main" id="{35B4AFE8-1BE0-DC4B-AA14-E85ACD6C37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7849267"/>
              </p:ext>
            </p:extLst>
          </p:nvPr>
        </p:nvGraphicFramePr>
        <p:xfrm>
          <a:off x="2558990" y="1729192"/>
          <a:ext cx="6823728" cy="466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43AF1B33-D631-5748-CA01-BB301E0DF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ΠΟΣΟΣΤΑ ΑΥΤΟΤΡΑΥΜΑΤΙΣΜΟΥ ΝΕΩΝ ΣΤΗΝ ΕΛΛΑΔΑ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Έχει συμβεί να δοκιμάσεις έστω και μια φορά να αυτοτραυματιστείς;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E9E0CC43-1C15-76F1-72F9-3A50318C98E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610B15-73D8-1D25-B8D1-7E735D825F6C}"/>
              </a:ext>
            </a:extLst>
          </p:cNvPr>
          <p:cNvSpPr txBox="1"/>
          <p:nvPr/>
        </p:nvSpPr>
        <p:spPr>
          <a:xfrm>
            <a:off x="6442537" y="1222506"/>
            <a:ext cx="3046268" cy="374571"/>
          </a:xfrm>
          <a:prstGeom prst="roundRect">
            <a:avLst/>
          </a:prstGeom>
          <a:ln>
            <a:solidFill>
              <a:srgbClr val="D99694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Ναι &amp; Ίσως: </a:t>
            </a:r>
            <a:r>
              <a:rPr lang="el-GR" sz="1600" dirty="0">
                <a:solidFill>
                  <a:prstClr val="black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29.7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95986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1BE57-CA52-BC6D-6662-6C79B7F9B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- Θέση αριθμού διαφάνειας">
            <a:extLst>
              <a:ext uri="{FF2B5EF4-FFF2-40B4-BE49-F238E27FC236}">
                <a16:creationId xmlns:a16="http://schemas.microsoft.com/office/drawing/2014/main" id="{4E3D4437-505A-9E88-232D-8E4CC49BBA5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38DA-BC85-4453-8B11-3974063323BF}" type="slidenum">
              <a:rPr kumimoji="0" lang="el-G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DCE6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l-GR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DCE6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20" name="Rectangle 8">
            <a:extLst>
              <a:ext uri="{FF2B5EF4-FFF2-40B4-BE49-F238E27FC236}">
                <a16:creationId xmlns:a16="http://schemas.microsoft.com/office/drawing/2014/main" id="{F2ADCB79-EBFF-9A21-9DA0-D7D1A40D84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rtlCol="0" anchor="ctr" anchorCtr="1" compatLnSpc="1">
            <a:normAutofit fontScale="90000"/>
          </a:bodyPr>
          <a:lstStyle/>
          <a:p>
            <a:r>
              <a:rPr lang="el-GR" sz="27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ΠΟΣΟΣΤΑ ΑΥΤΟΤΡΑΥΜΑΤΙΣΜΟΥ ΝΕΩΝ ΣΤΗΝ ΕΛΛΑΔΑ</a:t>
            </a:r>
            <a:br>
              <a:rPr lang="el-GR" sz="24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6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sz="18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ΑΝΑΛΥΣΗ ΔΗΜΟΓΡΑΦΙΚΑ </a:t>
            </a:r>
            <a:endParaRPr lang="el-GR" sz="1600" i="1" dirty="0">
              <a:latin typeface="Aptos" panose="020B0004020202020204" pitchFamily="34" charset="0"/>
              <a:ea typeface="Microsoft JhengHei" panose="020B0604030504040204" pitchFamily="34" charset="-120"/>
              <a:cs typeface="Microsoft Sans Serif" pitchFamily="34" charset="0"/>
            </a:endParaRPr>
          </a:p>
        </p:txBody>
      </p:sp>
      <p:graphicFrame>
        <p:nvGraphicFramePr>
          <p:cNvPr id="9" name="Γράφημα 8">
            <a:extLst>
              <a:ext uri="{FF2B5EF4-FFF2-40B4-BE49-F238E27FC236}">
                <a16:creationId xmlns:a16="http://schemas.microsoft.com/office/drawing/2014/main" id="{C7BC5761-A8B1-6DF3-153E-4ABB994FB4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1427407"/>
              </p:ext>
            </p:extLst>
          </p:nvPr>
        </p:nvGraphicFramePr>
        <p:xfrm>
          <a:off x="300563" y="973514"/>
          <a:ext cx="10661904" cy="5578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3654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777A9-058C-EF2A-79F2-485411E2E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950B0ED-42AD-94A5-65A0-29E3C9F77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ΗΛΙΚΙΑ ΠΟΥ ΑΥΤΟΤΡΑΥΜΑΤΙΣΤΗΚΑΝ ΠΡΩΤΗ ΦΟΡΑ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Σε ποια ηλικία συνέβη η πρώτη φορά;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2393BA05-90B6-B0B3-0679-5E1E61B2B22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F71CEB5B-89E5-E55A-F823-104B74F9C3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9883134"/>
              </p:ext>
            </p:extLst>
          </p:nvPr>
        </p:nvGraphicFramePr>
        <p:xfrm>
          <a:off x="641387" y="1196402"/>
          <a:ext cx="8350181" cy="52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27F5F93-FCD9-55EA-F44A-E963866F3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007588"/>
              </p:ext>
            </p:extLst>
          </p:nvPr>
        </p:nvGraphicFramePr>
        <p:xfrm>
          <a:off x="8694871" y="1479485"/>
          <a:ext cx="2855742" cy="47293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6343">
                  <a:extLst>
                    <a:ext uri="{9D8B030D-6E8A-4147-A177-3AD203B41FA5}">
                      <a16:colId xmlns:a16="http://schemas.microsoft.com/office/drawing/2014/main" val="523833677"/>
                    </a:ext>
                  </a:extLst>
                </a:gridCol>
                <a:gridCol w="853910">
                  <a:extLst>
                    <a:ext uri="{9D8B030D-6E8A-4147-A177-3AD203B41FA5}">
                      <a16:colId xmlns:a16="http://schemas.microsoft.com/office/drawing/2014/main" val="1219032268"/>
                    </a:ext>
                  </a:extLst>
                </a:gridCol>
                <a:gridCol w="955489">
                  <a:extLst>
                    <a:ext uri="{9D8B030D-6E8A-4147-A177-3AD203B41FA5}">
                      <a16:colId xmlns:a16="http://schemas.microsoft.com/office/drawing/2014/main" val="4162638976"/>
                    </a:ext>
                  </a:extLst>
                </a:gridCol>
              </a:tblGrid>
              <a:tr h="394008">
                <a:tc rowSpan="2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600" b="1" u="none" strike="noStrike" dirty="0"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</a:rPr>
                        <a:t>ΦΥΛΟ</a:t>
                      </a:r>
                      <a:endParaRPr lang="el-GR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362805"/>
                  </a:ext>
                </a:extLst>
              </a:tr>
              <a:tr h="824610"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u="none" strike="noStrike" dirty="0"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</a:rPr>
                        <a:t>Αγόρια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u="none" strike="noStrike" dirty="0"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</a:rPr>
                        <a:t>Κορίτσια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510440"/>
                  </a:ext>
                </a:extLst>
              </a:tr>
              <a:tr h="5851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l-GR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Πριν τα 13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4.7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22.2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800470"/>
                  </a:ext>
                </a:extLst>
              </a:tr>
              <a:tr h="5851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13–15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31.3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45.3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425304"/>
                  </a:ext>
                </a:extLst>
              </a:tr>
              <a:tr h="5851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16–18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30.9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18.4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8567390"/>
                  </a:ext>
                </a:extLst>
              </a:tr>
              <a:tr h="5851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19–21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18.5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3.3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53641"/>
                  </a:ext>
                </a:extLst>
              </a:tr>
              <a:tr h="5851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22–24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3.9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417835"/>
                  </a:ext>
                </a:extLst>
              </a:tr>
              <a:tr h="5851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l-GR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ΔΑ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10.7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10.8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58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10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90244-C1F3-52C9-D124-234AA353A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BEDDF6D-DF6E-38FA-BAB2-D0B81A8EA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ΛΟΓΟΙ ΑΥΤΟΤΡΑΥΜΑΤΙΣΜΟΥ την 1</a:t>
            </a:r>
            <a:r>
              <a:rPr lang="el-GR" sz="2400" baseline="300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η</a:t>
            </a:r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 ΦΟΡΑ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Ποια από τις παρακάτω περιγραφές εκφράζει καλύτερα το λόγο που σε έκανε να αυτοτραυματιστείς την πρώτη φορά; (πολλαπλή) </a:t>
            </a: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E7C8F95B-BC40-2F2C-0D6D-66A1D470F5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C5FB8823-F00F-4295-FC3C-6982BA4AC2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1762893"/>
              </p:ext>
            </p:extLst>
          </p:nvPr>
        </p:nvGraphicFramePr>
        <p:xfrm>
          <a:off x="359315" y="1045029"/>
          <a:ext cx="10992896" cy="57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6602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76217-46AD-B605-D2C2-A136C9B2D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3508D85-57F7-4433-BBD9-E9A9206AB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ΠΟΣΕΣ ΦΟΡΕΣ ΑΥΤΟΤΡΑΥΜΑΤΙΣΤΗΚΑΝ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Περίπου πόσες φορές έχεις αυτοτραυματισθεί;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C898C4DD-15E2-5021-930D-2491CBF5FEA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49D4190E-5B21-0E31-87DC-DA3F5A15F1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3635728"/>
              </p:ext>
            </p:extLst>
          </p:nvPr>
        </p:nvGraphicFramePr>
        <p:xfrm>
          <a:off x="127714" y="1100702"/>
          <a:ext cx="8350181" cy="5042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05D46DE-FF1F-C420-9CB6-8A8569C8D3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836180"/>
              </p:ext>
            </p:extLst>
          </p:nvPr>
        </p:nvGraphicFramePr>
        <p:xfrm>
          <a:off x="7256206" y="2168031"/>
          <a:ext cx="4660491" cy="23531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8548">
                  <a:extLst>
                    <a:ext uri="{9D8B030D-6E8A-4147-A177-3AD203B41FA5}">
                      <a16:colId xmlns:a16="http://schemas.microsoft.com/office/drawing/2014/main" val="523833677"/>
                    </a:ext>
                  </a:extLst>
                </a:gridCol>
                <a:gridCol w="780562">
                  <a:extLst>
                    <a:ext uri="{9D8B030D-6E8A-4147-A177-3AD203B41FA5}">
                      <a16:colId xmlns:a16="http://schemas.microsoft.com/office/drawing/2014/main" val="1219032268"/>
                    </a:ext>
                  </a:extLst>
                </a:gridCol>
                <a:gridCol w="923483">
                  <a:extLst>
                    <a:ext uri="{9D8B030D-6E8A-4147-A177-3AD203B41FA5}">
                      <a16:colId xmlns:a16="http://schemas.microsoft.com/office/drawing/2014/main" val="4162638976"/>
                    </a:ext>
                  </a:extLst>
                </a:gridCol>
                <a:gridCol w="1055409">
                  <a:extLst>
                    <a:ext uri="{9D8B030D-6E8A-4147-A177-3AD203B41FA5}">
                      <a16:colId xmlns:a16="http://schemas.microsoft.com/office/drawing/2014/main" val="2528809563"/>
                    </a:ext>
                  </a:extLst>
                </a:gridCol>
                <a:gridCol w="912489">
                  <a:extLst>
                    <a:ext uri="{9D8B030D-6E8A-4147-A177-3AD203B41FA5}">
                      <a16:colId xmlns:a16="http://schemas.microsoft.com/office/drawing/2014/main" val="271554617"/>
                    </a:ext>
                  </a:extLst>
                </a:gridCol>
              </a:tblGrid>
              <a:tr h="257007">
                <a:tc rowSpan="2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u="none" strike="noStrike" dirty="0"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</a:rPr>
                        <a:t>ΦΥΛΟ</a:t>
                      </a:r>
                      <a:endParaRPr lang="el-GR" sz="14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ΑΥΤΟΤΡΑΥΜΑΤΙΣΤΗΚΑ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362805"/>
                  </a:ext>
                </a:extLst>
              </a:tr>
              <a:tr h="546122"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Microsoft JhengHei" panose="020B0604030504040204" pitchFamily="34" charset="-12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u="none" strike="noStrike" dirty="0"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</a:rPr>
                        <a:t>Αγόρια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600" b="0" u="none" strike="noStrike" dirty="0"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</a:rPr>
                        <a:t>Κορίτσια</a:t>
                      </a:r>
                      <a:endParaRPr lang="el-GR" sz="16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  <a:ea typeface="Microsoft JhengHei" panose="020B0604030504040204" pitchFamily="34" charset="-120"/>
                      </a:endParaRP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Ναι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l-G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Ίσως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510440"/>
                  </a:ext>
                </a:extLst>
              </a:tr>
              <a:tr h="3875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l-GR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 φορά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42.4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22.3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22.9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37.8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800470"/>
                  </a:ext>
                </a:extLst>
              </a:tr>
              <a:tr h="3875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l-GR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2-5 φορές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28.2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29.3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29.3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25.9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694931"/>
                  </a:ext>
                </a:extLst>
              </a:tr>
              <a:tr h="3875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l-GR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&gt; 5 φορές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19.9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35.1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43.2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11.7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015147"/>
                  </a:ext>
                </a:extLst>
              </a:tr>
              <a:tr h="3875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l-GR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ΔΑ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9.5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13.3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4.6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+mn-cs"/>
                        </a:rPr>
                        <a:t>24.6</a:t>
                      </a:r>
                    </a:p>
                  </a:txBody>
                  <a:tcPr marL="7620" marR="7620" marT="762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1254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200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EFB60-70D9-1819-51AD-0DD270CA0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3A5CCDE-7585-A5D6-02B9-0B4B6BA7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ΛΟΓΟΙ ΑΥΤΟΤΡΑΥΜΑΤΙΣΜΟΥ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05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Κατά πόσο ισχύουν για σένα οι παρακάτω φράσεις; Θεωρώ ότι ο λόγος που ένα άτομο αυτοτραυματίζεται είναι: 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D6AD0171-AD69-E355-5F0E-A8116BA15BB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Γράφημα 8">
            <a:extLst>
              <a:ext uri="{FF2B5EF4-FFF2-40B4-BE49-F238E27FC236}">
                <a16:creationId xmlns:a16="http://schemas.microsoft.com/office/drawing/2014/main" id="{17E807EE-1E83-1893-799A-2437F68C46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9841067"/>
              </p:ext>
            </p:extLst>
          </p:nvPr>
        </p:nvGraphicFramePr>
        <p:xfrm>
          <a:off x="643096" y="962277"/>
          <a:ext cx="11375190" cy="5634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201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BA24C-2051-3A6B-4349-F14B732E9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Γράφημα 5">
            <a:extLst>
              <a:ext uri="{FF2B5EF4-FFF2-40B4-BE49-F238E27FC236}">
                <a16:creationId xmlns:a16="http://schemas.microsoft.com/office/drawing/2014/main" id="{D52A2504-2C08-96C4-7EE1-E17AC98C85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7919539"/>
              </p:ext>
            </p:extLst>
          </p:nvPr>
        </p:nvGraphicFramePr>
        <p:xfrm>
          <a:off x="109892" y="1314223"/>
          <a:ext cx="6823728" cy="466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49D23F5A-CB0F-DCFD-9C1C-25DE737AC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191" y="69567"/>
            <a:ext cx="10882365" cy="804672"/>
          </a:xfrm>
        </p:spPr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ΑΥΤΟΤΡΑΥΜΑΤΙΣΜΟΣ ΥΠΟ ΤΗΝ ΕΠΗΡΕΙΑ ΟΥΣΙΩΝ Η ΑΛΚΟΟΛ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3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Θεωρείς ότι ένα άτομο που αυτοτραυματίζεται, είναι κάποια φορά υπό την επήρεια ουσιών ή αλκοόλ 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την ώρα που προκαλεί βλάβη στον εαυτό του;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AB0A3BC6-E549-ABA4-7C85-AE23B9D9843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Γράφημα 8">
            <a:extLst>
              <a:ext uri="{FF2B5EF4-FFF2-40B4-BE49-F238E27FC236}">
                <a16:creationId xmlns:a16="http://schemas.microsoft.com/office/drawing/2014/main" id="{61204687-E4C7-97CA-DC49-781501CDD2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415235"/>
              </p:ext>
            </p:extLst>
          </p:nvPr>
        </p:nvGraphicFramePr>
        <p:xfrm>
          <a:off x="4640826" y="4178390"/>
          <a:ext cx="7216878" cy="1365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6512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C6D02-C081-7A9E-0E61-1D02F682F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770C7E6-56CF-623F-06F1-C41EA6683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080" y="79727"/>
            <a:ext cx="11470640" cy="804672"/>
          </a:xfrm>
        </p:spPr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Ο ΑΥΤΟΤΡΑΥΜΑΤΙΣΜΟΣ  ΑΠΟΤΕΛΕΙ ΠΡΟΒΛΗΜΑ ΣΤΗ ΖΩΗ ΕΝΟΣ ΑΤΟΜΟΥ;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Θεωρείς ότι ο αυτοτραυματισμός  αποτελεί πρόβλημα στη ζωή ενός ατόμου;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5061918-C492-44F7-80B8-414D5BAEA7F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FBA5B649-DAB2-B0DC-7737-575E7B32E3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3389361"/>
              </p:ext>
            </p:extLst>
          </p:nvPr>
        </p:nvGraphicFramePr>
        <p:xfrm>
          <a:off x="2209799" y="1225899"/>
          <a:ext cx="7772402" cy="52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FA04C2C9-91F2-8602-A76F-78C0A1BADFA3}"/>
              </a:ext>
            </a:extLst>
          </p:cNvPr>
          <p:cNvSpPr/>
          <p:nvPr/>
        </p:nvSpPr>
        <p:spPr>
          <a:xfrm>
            <a:off x="9054738" y="4210556"/>
            <a:ext cx="281354" cy="793819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58B227-E7EC-EB68-A13C-6981182EA603}"/>
              </a:ext>
            </a:extLst>
          </p:cNvPr>
          <p:cNvSpPr txBox="1"/>
          <p:nvPr/>
        </p:nvSpPr>
        <p:spPr>
          <a:xfrm>
            <a:off x="9413548" y="4453576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Aptos" panose="020B0004020202020204" pitchFamily="34" charset="0"/>
              </a:rPr>
              <a:t>69.9</a:t>
            </a:r>
            <a:endParaRPr lang="en-US" sz="1600" dirty="0">
              <a:latin typeface="Aptos" panose="020B0004020202020204" pitchFamily="34" charset="0"/>
            </a:endParaRP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A84CC989-5F62-8363-9C46-5B26B63376E8}"/>
              </a:ext>
            </a:extLst>
          </p:cNvPr>
          <p:cNvSpPr/>
          <p:nvPr/>
        </p:nvSpPr>
        <p:spPr>
          <a:xfrm>
            <a:off x="5093817" y="1787826"/>
            <a:ext cx="281354" cy="793819"/>
          </a:xfrm>
          <a:prstGeom prst="rightBrace">
            <a:avLst/>
          </a:prstGeom>
          <a:ln>
            <a:solidFill>
              <a:srgbClr val="C0504D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077FE3-6BFB-504B-DC36-FFD68051154B}"/>
              </a:ext>
            </a:extLst>
          </p:cNvPr>
          <p:cNvSpPr txBox="1"/>
          <p:nvPr/>
        </p:nvSpPr>
        <p:spPr>
          <a:xfrm>
            <a:off x="5452627" y="2030846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Aptos" panose="020B0004020202020204" pitchFamily="34" charset="0"/>
              </a:rPr>
              <a:t>14</a:t>
            </a:r>
            <a:endParaRPr lang="en-US" sz="16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97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αριθμού διαφάνειας"/>
          <p:cNvSpPr txBox="1"/>
          <p:nvPr/>
        </p:nvSpPr>
        <p:spPr>
          <a:xfrm>
            <a:off x="11353803" y="55412"/>
            <a:ext cx="822036" cy="80757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cap="none" spc="0" baseline="0">
                <a:solidFill>
                  <a:srgbClr val="DCE6F2"/>
                </a:solidFill>
                <a:uFillTx/>
                <a:latin typeface="Calibri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676C8C-8A53-411C-B374-DF7FC38B3C6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DCE6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srgbClr val="DCE6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Rectangle 2"/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z="3200" dirty="0">
                <a:latin typeface="Aptos" panose="020B0004020202020204" pitchFamily="34" charset="0"/>
                <a:ea typeface="Microsoft JhengHei" pitchFamily="34"/>
              </a:rPr>
              <a:t>ΤΑΥΤΟΤΗΤΑ ΤΗΣ ΕΡΕΥΝΑΣ</a:t>
            </a:r>
            <a:endParaRPr lang="en-US" sz="3200" dirty="0">
              <a:latin typeface="Aptos" panose="020B0004020202020204" pitchFamily="34" charset="0"/>
              <a:ea typeface="Microsoft JhengHei" pitchFamily="34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2495553" y="1844673"/>
            <a:ext cx="4608511" cy="36988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0111" y="1004606"/>
            <a:ext cx="11325943" cy="883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l-GR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Η έρευνα πραγματοποιήθηκε από την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MARC</a:t>
            </a:r>
            <a:r>
              <a:rPr kumimoji="0" lang="el-GR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 A.E.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 </a:t>
            </a:r>
            <a:r>
              <a:rPr kumimoji="0" lang="el-GR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για λογαριασμό της 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UNICEF</a:t>
            </a: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 </a:t>
            </a:r>
            <a:endParaRPr kumimoji="0" lang="el-GR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ea typeface="Microsoft JhengHei" panose="020B0604030504040204" pitchFamily="34" charset="-120"/>
              <a:cs typeface="Microsoft Sans Serif" pitchFamily="34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el-GR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στο πλαίσιο της </a:t>
            </a:r>
            <a:r>
              <a:rPr kumimoji="0" lang="el-GR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Εθνικής Δράσης για την προαγωγή </a:t>
            </a:r>
            <a:r>
              <a:rPr lang="el-GR" b="1" kern="0" dirty="0">
                <a:solidFill>
                  <a:srgbClr val="000000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Ψ</a:t>
            </a:r>
            <a:r>
              <a:rPr kumimoji="0" lang="el-GR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υχικής</a:t>
            </a:r>
            <a:r>
              <a:rPr kumimoji="0" lang="el-GR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/>
              </a:rPr>
              <a:t> Υγείας του Υπουργείου Υγείας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0B0004020202020204" pitchFamily="34" charset="0"/>
              <a:ea typeface="Microsoft JhengHei" panose="020B0604030504040204" pitchFamily="34" charset="-120"/>
              <a:cs typeface="Microsoft Sans Serif" pitchFamily="34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2B74E5-76E5-4559-BCC5-7ADEB302E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301121"/>
              </p:ext>
            </p:extLst>
          </p:nvPr>
        </p:nvGraphicFramePr>
        <p:xfrm>
          <a:off x="385945" y="2029614"/>
          <a:ext cx="11625886" cy="4199319"/>
        </p:xfrm>
        <a:graphic>
          <a:graphicData uri="http://schemas.openxmlformats.org/drawingml/2006/table">
            <a:tbl>
              <a:tblPr/>
              <a:tblGrid>
                <a:gridCol w="2761351">
                  <a:extLst>
                    <a:ext uri="{9D8B030D-6E8A-4147-A177-3AD203B41FA5}">
                      <a16:colId xmlns:a16="http://schemas.microsoft.com/office/drawing/2014/main" val="3630281328"/>
                    </a:ext>
                  </a:extLst>
                </a:gridCol>
                <a:gridCol w="8864535">
                  <a:extLst>
                    <a:ext uri="{9D8B030D-6E8A-4147-A177-3AD203B41FA5}">
                      <a16:colId xmlns:a16="http://schemas.microsoft.com/office/drawing/2014/main" val="2795996467"/>
                    </a:ext>
                  </a:extLst>
                </a:gridCol>
              </a:tblGrid>
              <a:tr h="38326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ΕΞΕΤΑΖΟΜΕΝΟΣ ΠΛΗΘΥΣΜΟΣ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Άνδρες και γυναίκες, </a:t>
                      </a:r>
                      <a:r>
                        <a:rPr lang="en-US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17-24 </a:t>
                      </a:r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ετών.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072023"/>
                  </a:ext>
                </a:extLst>
              </a:tr>
              <a:tr h="38326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ΜΕΓΕΘΟΣ ΔΕΙΓΜΑΤΟΣ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502 άτομα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058648"/>
                  </a:ext>
                </a:extLst>
              </a:tr>
              <a:tr h="38326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ΧΡΟΝΙΚΟ ΔΙΑΣΤΗΜΑ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18-24 Νοεμβρίου 2025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52266"/>
                  </a:ext>
                </a:extLst>
              </a:tr>
              <a:tr h="38326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ΠΕΡΙΟΧΗ ΔΙΕΞΑΓΩΓΗΣ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Πανελλαδική κάλυψη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198676"/>
                  </a:ext>
                </a:extLst>
              </a:tr>
              <a:tr h="38326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ΜΕΘΟΔΟΣ ΔΕΙΓΜΑΤΟΛΗΨΙΑΣ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Πολυσταδιακή τυχαία δειγματοληψία με χρήση </a:t>
                      </a:r>
                      <a:r>
                        <a:rPr lang="el-GR" sz="1600" b="0" i="0" u="none" strike="noStrike" kern="1200" cap="none" spc="0" baseline="0" dirty="0" err="1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quota</a:t>
                      </a:r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 βάσει φύλου, ηλικίας και</a:t>
                      </a:r>
                      <a:r>
                        <a:rPr lang="en-US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 </a:t>
                      </a:r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γεωγραφικής κατανομής.</a:t>
                      </a:r>
                      <a:endParaRPr lang="en-US" sz="1600" b="0" i="0" u="none" strike="noStrike" kern="1200" cap="none" spc="0" baseline="0" dirty="0">
                        <a:solidFill>
                          <a:srgbClr val="000000"/>
                        </a:solidFill>
                        <a:uFillTx/>
                        <a:latin typeface="Aptos" panose="020B0004020202020204" pitchFamily="34" charset="0"/>
                        <a:ea typeface="Microsoft JhengHei" panose="020B0604030504040204" pitchFamily="34" charset="-120"/>
                        <a:cs typeface="Microsoft Sans Serif" pitchFamily="34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034331"/>
                  </a:ext>
                </a:extLst>
              </a:tr>
              <a:tr h="41381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ΜΕΘΟΔΟΣ ΣΥΛΛΟΓΗΣ ΣΤΟΙΧΕΙΩΝ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 err="1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Αυτοσυμπληρούμενα</a:t>
                      </a:r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 ερωτηματολόγια </a:t>
                      </a:r>
                      <a:r>
                        <a:rPr lang="en-US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online </a:t>
                      </a:r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βάσει ηλεκτρονικού ερωτηματολογίου 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445419"/>
                  </a:ext>
                </a:extLst>
              </a:tr>
              <a:tr h="38326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ΜΕΓΙΣΤΟ ΣΤΑΤΙΣΤΙΚΟ ΣΦΑΛΜΑ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0" i="0" u="sng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+</a:t>
                      </a:r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4 %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308230"/>
                  </a:ext>
                </a:extLst>
              </a:tr>
              <a:tr h="38326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ΣΤΑΘΜΙΣΕΙΣ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Με βάση το φύλο &amp; την ηλικία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22479"/>
                  </a:ext>
                </a:extLst>
              </a:tr>
              <a:tr h="41381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ΕΛΕΓΧΟΙ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Έλεγχος λογικών συσχετίσεων και έλεγχος πληρότητας στο 100%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6757982"/>
                  </a:ext>
                </a:extLst>
              </a:tr>
              <a:tr h="413817"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Η </a:t>
                      </a:r>
                      <a:r>
                        <a:rPr lang="en-US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MARC A.E.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Είναι μέλος του ΣΕΔΕΑ</a:t>
                      </a:r>
                      <a:r>
                        <a:rPr lang="en-US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 &amp;</a:t>
                      </a:r>
                      <a:r>
                        <a:rPr lang="el-GR" sz="1600" b="0" i="0" u="none" strike="noStrike" kern="1200" cap="none" spc="0" baseline="0" dirty="0">
                          <a:solidFill>
                            <a:srgbClr val="000000"/>
                          </a:solidFill>
                          <a:uFillTx/>
                          <a:latin typeface="Aptos" panose="020B0004020202020204" pitchFamily="34" charset="0"/>
                          <a:ea typeface="Microsoft JhengHei" panose="020B0604030504040204" pitchFamily="34" charset="-120"/>
                          <a:cs typeface="Microsoft Sans Serif" pitchFamily="34"/>
                        </a:rPr>
                        <a:t> της ESOMAR και τηρεί τον κανονισμό του Π.Ε.Σ.Σ. και τους διεθνείς κώδικες δεοντολογίας για την διεξαγωγή και δημοσιοποίηση ερευνών κοινής γνώμης.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3280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962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9D74A-6A03-08D7-9B21-5ABFADFD4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2AE7CE5-A160-297D-E2A8-98040F9C6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ΚΑΤΑΣΤΑΣΕΙΣ ΣΤΙΣ ΟΠΟΙΕΣ ΠΑΡΕΜΒΑΙΝΕΙ Ο ΑΥΤΟΤΡΑΥΜΑΤΙΣΜΟΣ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Το γεγονός ότι ένα άτομο αυτοτραυματίζεται θεωρείς ότι  παρεμβαίνει σε κάποια από τις παρακάτω καταστάσεις; (πολλαπλή)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437A549B-6F98-FC36-A321-045A31EDCA0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A2EA8F11-6196-1F2C-1EED-92E8C990CA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6569919"/>
              </p:ext>
            </p:extLst>
          </p:nvPr>
        </p:nvGraphicFramePr>
        <p:xfrm>
          <a:off x="836617" y="874239"/>
          <a:ext cx="10417538" cy="5838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53022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7A158-8036-5F40-9CD4-08F83D6B6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Γράφημα 5">
            <a:extLst>
              <a:ext uri="{FF2B5EF4-FFF2-40B4-BE49-F238E27FC236}">
                <a16:creationId xmlns:a16="http://schemas.microsoft.com/office/drawing/2014/main" id="{A7664D20-FEE7-34F5-6E04-FD91231D6DC2}"/>
              </a:ext>
            </a:extLst>
          </p:cNvPr>
          <p:cNvGraphicFramePr/>
          <p:nvPr/>
        </p:nvGraphicFramePr>
        <p:xfrm>
          <a:off x="2518796" y="1568419"/>
          <a:ext cx="6823728" cy="466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B964B41F-4DA4-DA2C-5907-C2F2FF9DB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191" y="69567"/>
            <a:ext cx="10882365" cy="804672"/>
          </a:xfrm>
        </p:spPr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ΓΝΩΡΙΖΕΙ/ ΓΝΩΡΙΖΕ ΚΑΠΟΙΟΣ ΟΤΙ ΕΧΟΥΝ ΑΥΤΟΤΡΑΥΜΑΤΙΣΤΕΙ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3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Γνωρίζει/ γνώριζε κανείς ότι έχεις αυτοτραυματιστεί;</a:t>
            </a:r>
            <a:br>
              <a:rPr lang="en-US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FAE34C70-72AC-D3B3-9EC8-BE62F4A5B86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7435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9E505-3292-533F-9DD0-FAE5EB4B6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4CE6D51-01FC-EC55-CFDC-C58CAA3E8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ΜΕ ΠΟΙΟΝ ΣΥΖΗΤΗΣΑΝ ΓΙΑ ΤΟΝ ΑΥΤΟΤΡΑΥΜΑΤΙΣΜΟ ΤΟΥΣ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Αν κάποιος γνωρίζει/γνώριζε ότι έχεις αυτοτραυματιστεί, μήπως συζητήσατε το θέμα;  Αν ναι, με ποιον; (πολλαπλή)</a:t>
            </a:r>
            <a:b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sz="1600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έχουν αυτοτραυματιστεί έστω μια φορά (ναι &amp; ίσως)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CB5D2416-C343-3A7B-DE77-7035C8F5894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01FD9596-5B3C-CCD5-C0EB-5782AE4B1559}"/>
              </a:ext>
            </a:extLst>
          </p:cNvPr>
          <p:cNvGraphicFramePr/>
          <p:nvPr/>
        </p:nvGraphicFramePr>
        <p:xfrm>
          <a:off x="505021" y="874239"/>
          <a:ext cx="10847190" cy="5838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7186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B458F-C873-A0B2-D86E-20200F3F6D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CB48C4D-E729-85BB-7AAE-0A2632626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ΣΥΜΠΕΡΑΣΜΑΤΑ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D028ED18-3084-0D18-6CC6-EED45B2F563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AEB9B8-FEE8-6158-31B6-3B25913E4DA6}"/>
              </a:ext>
            </a:extLst>
          </p:cNvPr>
          <p:cNvSpPr txBox="1"/>
          <p:nvPr/>
        </p:nvSpPr>
        <p:spPr>
          <a:xfrm>
            <a:off x="406013" y="1050765"/>
            <a:ext cx="1136609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b="1" dirty="0">
                <a:latin typeface="Aptos" panose="020B0004020202020204" pitchFamily="34" charset="0"/>
              </a:rPr>
              <a:t>Εν κατακλείδι: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Ο αυτοτραυματισμός είναι διαδεδομένος, ορατός και συχνά ξεκινά νωρίς.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Τα κορίτσια είναι σημαντικά πιο ευάλωτα.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Η συναισθηματική απορρύθμιση και η αρνητική </a:t>
            </a:r>
            <a:r>
              <a:rPr lang="el-GR" b="1" dirty="0" err="1">
                <a:latin typeface="Aptos" panose="020B0004020202020204" pitchFamily="34" charset="0"/>
              </a:rPr>
              <a:t>αυτοεικόνα</a:t>
            </a:r>
            <a:r>
              <a:rPr lang="el-GR" b="1" dirty="0">
                <a:latin typeface="Aptos" panose="020B0004020202020204" pitchFamily="34" charset="0"/>
              </a:rPr>
              <a:t> αποτελούν τον πυρήνα του φαινομένου.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Η συμπεριφορά είναι κυρίως </a:t>
            </a:r>
            <a:r>
              <a:rPr lang="el-GR" b="1" dirty="0" err="1">
                <a:latin typeface="Aptos" panose="020B0004020202020204" pitchFamily="34" charset="0"/>
              </a:rPr>
              <a:t>ενδοπροσωπική</a:t>
            </a:r>
            <a:r>
              <a:rPr lang="el-GR" b="1" dirty="0">
                <a:latin typeface="Aptos" panose="020B0004020202020204" pitchFamily="34" charset="0"/>
              </a:rPr>
              <a:t> (ικανότητα κατανόησης του εαυτού, των συναισθημάτων και των σκέψεων) παρά κοινωνική.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Η αποκάλυψη γίνεται κυρίως στους φίλους.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Μόνο ένας στους πέντε γονείς γνωρίζει ότι το παιδί του αυτοτραυματίζεται και το έχει συζητήσει μαζί του.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Ο αυτοτραυματισμός επηρεάζει την αυτοεκτίμηση, τις σχέσεις και την καθημερινή λειτουργικότητα.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Η δυσκολία συναισθηματικής έκφρασης αυξάνει την </a:t>
            </a:r>
            <a:r>
              <a:rPr lang="el-GR" b="1" dirty="0" err="1">
                <a:latin typeface="Aptos" panose="020B0004020202020204" pitchFamily="34" charset="0"/>
              </a:rPr>
              <a:t>ευαλωτότητα</a:t>
            </a:r>
            <a:r>
              <a:rPr lang="el-GR" b="1" dirty="0">
                <a:latin typeface="Aptos" panose="020B0004020202020204" pitchFamily="34" charset="0"/>
              </a:rPr>
              <a:t>.</a:t>
            </a: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endParaRPr lang="el-GR" b="1" dirty="0">
              <a:latin typeface="Aptos" panose="020B0004020202020204" pitchFamily="34" charset="0"/>
            </a:endParaRPr>
          </a:p>
          <a:p>
            <a:pPr marL="342900" indent="-342900" algn="just">
              <a:buClr>
                <a:srgbClr val="00B0F0"/>
              </a:buClr>
              <a:buFont typeface="+mj-lt"/>
              <a:buAutoNum type="arabicPeriod"/>
            </a:pPr>
            <a:r>
              <a:rPr lang="el-GR" b="1" dirty="0">
                <a:latin typeface="Aptos" panose="020B0004020202020204" pitchFamily="34" charset="0"/>
              </a:rPr>
              <a:t>Η πρώιμη εφηβεία είναι κρίσιμο παράθυρο παρέμβασης.</a:t>
            </a:r>
          </a:p>
        </p:txBody>
      </p:sp>
    </p:spTree>
    <p:extLst>
      <p:ext uri="{BB962C8B-B14F-4D97-AF65-F5344CB8AC3E}">
        <p14:creationId xmlns:p14="http://schemas.microsoft.com/office/powerpoint/2010/main" val="221963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ΑΙΣΘΗΜΑ ΕΝΤΟΝΗΣ ΛΥΠΗΣ, ΑΠΟΓΟΗΤΕΥΣΗΣ Ή ΔΥΣΦΟΡΙΑ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Τους τελευταίους 6 μήνες, πόσο συχνά  έχεις νιώσει έντονη λύπη ή απογοήτευση  ή δυσφορία χωρίς σαφή (ξεκάθαρο) λόγο;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A416541B-9116-7D81-B5C5-EEA055D3CA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0026726"/>
              </p:ext>
            </p:extLst>
          </p:nvPr>
        </p:nvGraphicFramePr>
        <p:xfrm>
          <a:off x="2209799" y="1225899"/>
          <a:ext cx="7772402" cy="52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48B70520-12DD-3291-BE31-F45D01C166E0}"/>
              </a:ext>
            </a:extLst>
          </p:cNvPr>
          <p:cNvSpPr/>
          <p:nvPr/>
        </p:nvSpPr>
        <p:spPr>
          <a:xfrm>
            <a:off x="7013749" y="1848897"/>
            <a:ext cx="281354" cy="793819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140EEF-4E56-E1BC-3730-756A2D6B617C}"/>
              </a:ext>
            </a:extLst>
          </p:cNvPr>
          <p:cNvSpPr txBox="1"/>
          <p:nvPr/>
        </p:nvSpPr>
        <p:spPr>
          <a:xfrm>
            <a:off x="7372559" y="2091917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Aptos" panose="020B0004020202020204" pitchFamily="34" charset="0"/>
              </a:rPr>
              <a:t>20</a:t>
            </a:r>
            <a:endParaRPr lang="en-US" sz="1600" dirty="0">
              <a:latin typeface="Aptos" panose="020B0004020202020204" pitchFamily="34" charset="0"/>
            </a:endParaRP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E333A92D-61F9-EEAD-BEAA-2A34729AC032}"/>
              </a:ext>
            </a:extLst>
          </p:cNvPr>
          <p:cNvSpPr/>
          <p:nvPr/>
        </p:nvSpPr>
        <p:spPr>
          <a:xfrm>
            <a:off x="7935267" y="4232031"/>
            <a:ext cx="281354" cy="793819"/>
          </a:xfrm>
          <a:prstGeom prst="rightBrace">
            <a:avLst/>
          </a:prstGeom>
          <a:ln>
            <a:solidFill>
              <a:srgbClr val="C0504D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9EF4ED-34AE-C409-B8E2-7234D2768D3A}"/>
              </a:ext>
            </a:extLst>
          </p:cNvPr>
          <p:cNvSpPr txBox="1"/>
          <p:nvPr/>
        </p:nvSpPr>
        <p:spPr>
          <a:xfrm>
            <a:off x="8294077" y="4475051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Aptos" panose="020B0004020202020204" pitchFamily="34" charset="0"/>
              </a:rPr>
              <a:t>43.3</a:t>
            </a:r>
            <a:endParaRPr lang="en-US" sz="1600" dirty="0">
              <a:latin typeface="Aptos" panose="020B00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A7C343-903A-5B26-85BB-C95B8FB05862}"/>
              </a:ext>
            </a:extLst>
          </p:cNvPr>
          <p:cNvSpPr txBox="1"/>
          <p:nvPr/>
        </p:nvSpPr>
        <p:spPr>
          <a:xfrm>
            <a:off x="9831709" y="4106986"/>
            <a:ext cx="2261419" cy="830997"/>
          </a:xfrm>
          <a:prstGeom prst="rect">
            <a:avLst/>
          </a:prstGeom>
          <a:solidFill>
            <a:srgbClr val="F1D8D7"/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Aptos" panose="020B0004020202020204" pitchFamily="34" charset="0"/>
              </a:rPr>
              <a:t>ΣΥΧΝΑ &amp; ΠΟΛΥ ΣΥΧΝΑ</a:t>
            </a:r>
          </a:p>
          <a:p>
            <a:r>
              <a:rPr lang="el-GR" sz="1600" dirty="0">
                <a:latin typeface="Aptos" panose="020B0004020202020204" pitchFamily="34" charset="0"/>
              </a:rPr>
              <a:t>Αγόρια:     31,0%</a:t>
            </a:r>
          </a:p>
          <a:p>
            <a:r>
              <a:rPr lang="el-GR" sz="1600" dirty="0">
                <a:latin typeface="Aptos" panose="020B0004020202020204" pitchFamily="34" charset="0"/>
              </a:rPr>
              <a:t>Κορίτσια:  54,6%</a:t>
            </a:r>
          </a:p>
        </p:txBody>
      </p:sp>
    </p:spTree>
    <p:extLst>
      <p:ext uri="{BB962C8B-B14F-4D97-AF65-F5344CB8AC3E}">
        <p14:creationId xmlns:p14="http://schemas.microsoft.com/office/powerpoint/2010/main" val="12752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D0026-A2AC-01AC-F94E-229384966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68514BF-9B1A-11B8-7554-E1A4FC9DE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ΑΙΣΘΗΜΑ ΕΝΤΟΝΟΥ ΑΓΧΟΥΣ Ή ΠΙΕΣΗΣ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2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Πόσο συχνά αισθάνεσαι έντονο άγχος ή πίεση από το σχολείο/τη σχολή σου, 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τις προσωπικές σου σχέσεις ή τις υποχρεώσεις σου, ή κάτι άλλο;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0AABDC05-9236-D7D9-8512-EF4E73FAB03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A13B4D53-19EA-DBB9-34BD-63ADF7EFE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3306169"/>
              </p:ext>
            </p:extLst>
          </p:nvPr>
        </p:nvGraphicFramePr>
        <p:xfrm>
          <a:off x="2209799" y="1225899"/>
          <a:ext cx="7772402" cy="52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46F4BA9D-E103-F0BC-6B9C-31E403FC2492}"/>
              </a:ext>
            </a:extLst>
          </p:cNvPr>
          <p:cNvSpPr/>
          <p:nvPr/>
        </p:nvSpPr>
        <p:spPr>
          <a:xfrm>
            <a:off x="6280224" y="1848897"/>
            <a:ext cx="281354" cy="793819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7D3C9D-67ED-4CB0-25DD-E3987E9F9632}"/>
              </a:ext>
            </a:extLst>
          </p:cNvPr>
          <p:cNvSpPr txBox="1"/>
          <p:nvPr/>
        </p:nvSpPr>
        <p:spPr>
          <a:xfrm>
            <a:off x="6639034" y="2091917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15.3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B0B226F-CA8E-9E3C-377F-CFD50477B15C}"/>
              </a:ext>
            </a:extLst>
          </p:cNvPr>
          <p:cNvSpPr/>
          <p:nvPr/>
        </p:nvSpPr>
        <p:spPr>
          <a:xfrm>
            <a:off x="8849662" y="4171743"/>
            <a:ext cx="281354" cy="793819"/>
          </a:xfrm>
          <a:prstGeom prst="rightBrace">
            <a:avLst/>
          </a:prstGeom>
          <a:ln>
            <a:solidFill>
              <a:srgbClr val="C0504D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EFE97A-F76A-FDB7-B5EB-9E0B9E1616F6}"/>
              </a:ext>
            </a:extLst>
          </p:cNvPr>
          <p:cNvSpPr txBox="1"/>
          <p:nvPr/>
        </p:nvSpPr>
        <p:spPr>
          <a:xfrm>
            <a:off x="9208472" y="4414763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55.7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00A6E2-27E0-2C10-BEB1-63E2BC57C5C7}"/>
              </a:ext>
            </a:extLst>
          </p:cNvPr>
          <p:cNvSpPr txBox="1"/>
          <p:nvPr/>
        </p:nvSpPr>
        <p:spPr>
          <a:xfrm>
            <a:off x="9831709" y="4106986"/>
            <a:ext cx="2261419" cy="830997"/>
          </a:xfrm>
          <a:prstGeom prst="rect">
            <a:avLst/>
          </a:prstGeom>
          <a:solidFill>
            <a:srgbClr val="F1D8D7"/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Aptos" panose="020B0004020202020204" pitchFamily="34" charset="0"/>
              </a:rPr>
              <a:t>ΣΥΧΝΑ &amp; ΠΟΛΥ ΣΥΧΝΑ</a:t>
            </a:r>
          </a:p>
          <a:p>
            <a:r>
              <a:rPr lang="el-GR" sz="1600" dirty="0">
                <a:latin typeface="Aptos" panose="020B0004020202020204" pitchFamily="34" charset="0"/>
              </a:rPr>
              <a:t>Αγόρια:     45,8%</a:t>
            </a:r>
          </a:p>
          <a:p>
            <a:r>
              <a:rPr lang="el-GR" sz="1600" dirty="0">
                <a:latin typeface="Aptos" panose="020B0004020202020204" pitchFamily="34" charset="0"/>
              </a:rPr>
              <a:t>Κορίτσια:  66,0%</a:t>
            </a:r>
          </a:p>
        </p:txBody>
      </p:sp>
    </p:spTree>
    <p:extLst>
      <p:ext uri="{BB962C8B-B14F-4D97-AF65-F5344CB8AC3E}">
        <p14:creationId xmlns:p14="http://schemas.microsoft.com/office/powerpoint/2010/main" val="94367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7FA76-7ED6-6CB0-AC8E-CC0688C66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A6C58FB-7A25-02D9-F34C-548DC7082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ΣΩΜΑΤΙΚΗ ΑΔΙΑΘΕΣΙΑ ΛΟΓΩ ΑΓΧΟΥΣ Ή ΠΙΕΣΗΣ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2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Πόσο συχνά νιώθεις να έχεις κάποια σωματική αδιαθεσία (πχ πονοκέφαλο) λόγω άγχους ή πίεσης;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4ABCF601-69E4-4C0F-B6F8-C87A1FACD01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CBDBD101-008D-8658-72CF-7B72AC2E38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1340925"/>
              </p:ext>
            </p:extLst>
          </p:nvPr>
        </p:nvGraphicFramePr>
        <p:xfrm>
          <a:off x="1855838" y="1225899"/>
          <a:ext cx="7772402" cy="52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AC2265B5-2A74-9D33-A2AB-4C0D809502B0}"/>
              </a:ext>
            </a:extLst>
          </p:cNvPr>
          <p:cNvSpPr/>
          <p:nvPr/>
        </p:nvSpPr>
        <p:spPr>
          <a:xfrm>
            <a:off x="8048733" y="1848897"/>
            <a:ext cx="281354" cy="793819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F54ED2-716B-7748-797E-454EADBC1BCA}"/>
              </a:ext>
            </a:extLst>
          </p:cNvPr>
          <p:cNvSpPr txBox="1"/>
          <p:nvPr/>
        </p:nvSpPr>
        <p:spPr>
          <a:xfrm>
            <a:off x="8407543" y="2091917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30.5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286368AC-5EC7-7491-3304-264A3141B4BE}"/>
              </a:ext>
            </a:extLst>
          </p:cNvPr>
          <p:cNvSpPr/>
          <p:nvPr/>
        </p:nvSpPr>
        <p:spPr>
          <a:xfrm>
            <a:off x="8048733" y="4185138"/>
            <a:ext cx="281354" cy="793819"/>
          </a:xfrm>
          <a:prstGeom prst="rightBrace">
            <a:avLst/>
          </a:prstGeom>
          <a:ln>
            <a:solidFill>
              <a:srgbClr val="C0504D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49BB51-6704-757C-0267-AB2485704320}"/>
              </a:ext>
            </a:extLst>
          </p:cNvPr>
          <p:cNvSpPr txBox="1"/>
          <p:nvPr/>
        </p:nvSpPr>
        <p:spPr>
          <a:xfrm>
            <a:off x="8407543" y="4428158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39.8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B8CCD2-017E-5893-EF23-FFC702777445}"/>
              </a:ext>
            </a:extLst>
          </p:cNvPr>
          <p:cNvSpPr txBox="1"/>
          <p:nvPr/>
        </p:nvSpPr>
        <p:spPr>
          <a:xfrm>
            <a:off x="9329061" y="4147960"/>
            <a:ext cx="2261419" cy="830997"/>
          </a:xfrm>
          <a:prstGeom prst="rect">
            <a:avLst/>
          </a:prstGeom>
          <a:solidFill>
            <a:srgbClr val="F1D8D7"/>
          </a:solidFill>
        </p:spPr>
        <p:txBody>
          <a:bodyPr wrap="square" rtlCol="0">
            <a:spAutoFit/>
          </a:bodyPr>
          <a:lstStyle/>
          <a:p>
            <a:r>
              <a:rPr lang="el-GR" sz="1600" dirty="0">
                <a:latin typeface="Aptos" panose="020B0004020202020204" pitchFamily="34" charset="0"/>
              </a:rPr>
              <a:t>ΣΥΧΝΑ &amp; ΠΟΛΥ ΣΥΧΝΑ</a:t>
            </a:r>
          </a:p>
          <a:p>
            <a:r>
              <a:rPr lang="el-GR" sz="1600" dirty="0">
                <a:latin typeface="Aptos" panose="020B0004020202020204" pitchFamily="34" charset="0"/>
              </a:rPr>
              <a:t>Αγόρια:     28,8%</a:t>
            </a:r>
          </a:p>
          <a:p>
            <a:r>
              <a:rPr lang="el-GR" sz="1600" dirty="0">
                <a:latin typeface="Aptos" panose="020B0004020202020204" pitchFamily="34" charset="0"/>
              </a:rPr>
              <a:t>Κορίτσια:  51,0%</a:t>
            </a:r>
          </a:p>
        </p:txBody>
      </p:sp>
    </p:spTree>
    <p:extLst>
      <p:ext uri="{BB962C8B-B14F-4D97-AF65-F5344CB8AC3E}">
        <p14:creationId xmlns:p14="http://schemas.microsoft.com/office/powerpoint/2010/main" val="124545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ACF4D-5AC7-D14B-7B1E-B9185D749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- Θέση αριθμού διαφάνειας">
            <a:extLst>
              <a:ext uri="{FF2B5EF4-FFF2-40B4-BE49-F238E27FC236}">
                <a16:creationId xmlns:a16="http://schemas.microsoft.com/office/drawing/2014/main" id="{DA6EA5C0-42BB-15DB-7BCD-854EE27B2B2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38DA-BC85-4453-8B11-3974063323BF}" type="slidenum">
              <a:rPr kumimoji="0" lang="el-GR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DCE6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l-GR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DCE6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20" name="Rectangle 8">
            <a:extLst>
              <a:ext uri="{FF2B5EF4-FFF2-40B4-BE49-F238E27FC236}">
                <a16:creationId xmlns:a16="http://schemas.microsoft.com/office/drawing/2014/main" id="{268ACFB5-7C41-AAC5-0335-64E05057C3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rtlCol="0" anchor="ctr" anchorCtr="1" compatLnSpc="1">
            <a:norm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ΣΥΧΝΟΤΗΤΑ ΑΡΝΗΤΙΚΩΝ ΣΥΝΑΙΣΘΗΜΑΤΩΝ</a:t>
            </a:r>
            <a:br>
              <a:rPr lang="el-GR" sz="20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endParaRPr lang="el-GR" sz="1600" i="1" dirty="0">
              <a:latin typeface="Aptos" panose="020B0004020202020204" pitchFamily="34" charset="0"/>
              <a:ea typeface="Microsoft JhengHei" panose="020B0604030504040204" pitchFamily="34" charset="-120"/>
              <a:cs typeface="Microsoft Sans Serif" pitchFamily="34" charset="0"/>
            </a:endParaRPr>
          </a:p>
        </p:txBody>
      </p:sp>
      <p:graphicFrame>
        <p:nvGraphicFramePr>
          <p:cNvPr id="2" name="Γράφημα 8">
            <a:extLst>
              <a:ext uri="{FF2B5EF4-FFF2-40B4-BE49-F238E27FC236}">
                <a16:creationId xmlns:a16="http://schemas.microsoft.com/office/drawing/2014/main" id="{726423FC-BA36-4510-C11E-02A5BC43A5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586499"/>
              </p:ext>
            </p:extLst>
          </p:nvPr>
        </p:nvGraphicFramePr>
        <p:xfrm>
          <a:off x="421142" y="1165608"/>
          <a:ext cx="11002999" cy="5154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11070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BC8E0-FE4D-3FFF-AB45-E81B29607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F9A20E3-5C5B-3F79-6C81-41C5BCF82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ΕΠΙΚΟΙΝΩΝΙΑ ΑΡΝΗΤΙΚΩΝ ΣΥΝΑΙΣΘΗΜΑΤΩΝ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Πόσο εύκολο σου φαίνεται να μιλήσεις σε κάποιον, όταν νιώθεις άσχημα;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7CCE57D3-B62A-1D17-DC5A-B5E8EDBA601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87106EA9-6301-E72E-377D-562AE16B6E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7403219"/>
              </p:ext>
            </p:extLst>
          </p:nvPr>
        </p:nvGraphicFramePr>
        <p:xfrm>
          <a:off x="2209799" y="1225899"/>
          <a:ext cx="7772402" cy="52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ight Brace 3">
            <a:extLst>
              <a:ext uri="{FF2B5EF4-FFF2-40B4-BE49-F238E27FC236}">
                <a16:creationId xmlns:a16="http://schemas.microsoft.com/office/drawing/2014/main" id="{E1BFA88D-0D3A-ACB0-7682-91D2F52CD0C4}"/>
              </a:ext>
            </a:extLst>
          </p:cNvPr>
          <p:cNvSpPr/>
          <p:nvPr/>
        </p:nvSpPr>
        <p:spPr>
          <a:xfrm>
            <a:off x="6250074" y="1828801"/>
            <a:ext cx="281354" cy="793819"/>
          </a:xfrm>
          <a:prstGeom prst="righ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D62CCE-8493-E6DD-A584-BD4CA6F19A35}"/>
              </a:ext>
            </a:extLst>
          </p:cNvPr>
          <p:cNvSpPr txBox="1"/>
          <p:nvPr/>
        </p:nvSpPr>
        <p:spPr>
          <a:xfrm>
            <a:off x="6608884" y="2071821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17.8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8053038C-7EB0-CB77-4863-79CC132EF922}"/>
              </a:ext>
            </a:extLst>
          </p:cNvPr>
          <p:cNvSpPr/>
          <p:nvPr/>
        </p:nvSpPr>
        <p:spPr>
          <a:xfrm>
            <a:off x="8618555" y="4171741"/>
            <a:ext cx="281354" cy="793819"/>
          </a:xfrm>
          <a:prstGeom prst="rightBrace">
            <a:avLst/>
          </a:prstGeom>
          <a:ln>
            <a:solidFill>
              <a:srgbClr val="C0504D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F8D03-4FDC-6111-4705-9BC329275CF2}"/>
              </a:ext>
            </a:extLst>
          </p:cNvPr>
          <p:cNvSpPr txBox="1"/>
          <p:nvPr/>
        </p:nvSpPr>
        <p:spPr>
          <a:xfrm>
            <a:off x="8977365" y="4414761"/>
            <a:ext cx="84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ptos" panose="020B0004020202020204" pitchFamily="34" charset="0"/>
              </a:rPr>
              <a:t>45.9</a:t>
            </a:r>
          </a:p>
        </p:txBody>
      </p:sp>
    </p:spTree>
    <p:extLst>
      <p:ext uri="{BB962C8B-B14F-4D97-AF65-F5344CB8AC3E}">
        <p14:creationId xmlns:p14="http://schemas.microsoft.com/office/powerpoint/2010/main" val="691617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03D91-1F94-D150-D8B8-70134DDCA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Γράφημα 5">
            <a:extLst>
              <a:ext uri="{FF2B5EF4-FFF2-40B4-BE49-F238E27FC236}">
                <a16:creationId xmlns:a16="http://schemas.microsoft.com/office/drawing/2014/main" id="{DC9C2AFE-8CC6-872A-5B24-51A5370C81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5373917"/>
              </p:ext>
            </p:extLst>
          </p:nvPr>
        </p:nvGraphicFramePr>
        <p:xfrm>
          <a:off x="2558990" y="1729192"/>
          <a:ext cx="6823728" cy="4669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0C9D1BC9-D788-0B24-CA77-88590974D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ΕΧΟΥΝ ΑΚΟΥΣΕΙ ΤΟΝ ΟΡΟ «ΑΥΤΟΤΡΑΥΜΑΤΙΣΜΟΣ»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sz="16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Έχεις ακούσει τον όρο «αυτοτραυματισμός»;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6C5D8ECA-8B90-1BE4-1958-F31658704A4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9967F0-C5AB-8BE5-AD63-F1AD7F58F752}"/>
              </a:ext>
            </a:extLst>
          </p:cNvPr>
          <p:cNvSpPr txBox="1"/>
          <p:nvPr/>
        </p:nvSpPr>
        <p:spPr>
          <a:xfrm>
            <a:off x="6442537" y="1222506"/>
            <a:ext cx="3046268" cy="37457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Ναι &amp; Μάλλον ναι: </a:t>
            </a:r>
            <a:r>
              <a:rPr lang="el-GR" sz="1600" dirty="0">
                <a:solidFill>
                  <a:prstClr val="black"/>
                </a:solidFill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84.9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Microsoft JhengHei" panose="020B0604030504040204" pitchFamily="34" charset="-120"/>
                <a:cs typeface="Microsoft Sans Serif" panose="020B0604020202020204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008842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FB3EB-246D-5316-8FB9-A2263F66C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49E6221-D462-08F3-9711-621E30392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ΠΗΓΗ ΕΝΗΜΕΡΩΣΗΣ ΓΙΑ ΤΟΝ ΑΥΤΟΤΡΑΥΜΑΤΙΣΜΟ</a:t>
            </a:r>
            <a:br>
              <a:rPr lang="el-GR" sz="2000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ΕΡ: Από πού έχεις ενημερωθεί περισσότερο για τον αυτοτραυματισμό; (ΜΙΑ ΑΠΑΝΤΗΣΗ)</a:t>
            </a:r>
            <a:br>
              <a:rPr lang="el-GR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</a:br>
            <a:r>
              <a:rPr lang="el-GR" b="1" i="1" dirty="0">
                <a:latin typeface="Aptos" panose="020B0004020202020204" pitchFamily="34" charset="0"/>
                <a:ea typeface="Microsoft JhengHei" panose="020B0604030504040204" pitchFamily="34" charset="-120"/>
                <a:cs typeface="Microsoft Sans Serif" pitchFamily="34" charset="0"/>
              </a:rPr>
              <a:t>Βάση: Όσοι γνωρίζουν  ή μάλλον γνωρίζουν τον όρο «αυτοτραυματισμός»</a:t>
            </a:r>
            <a:endParaRPr lang="en-US" sz="900" dirty="0">
              <a:latin typeface="Aptos" panose="020B0004020202020204" pitchFamily="34" charset="0"/>
            </a:endParaRPr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09CAF72C-D6EA-0927-B1BB-0E555E61C7E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>
          <a:xfrm>
            <a:off x="11352211" y="20096"/>
            <a:ext cx="839784" cy="892709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3A780E-7178-4848-B406-F4CDC06546B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2F2F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" name="Γράφημα 5">
            <a:extLst>
              <a:ext uri="{FF2B5EF4-FFF2-40B4-BE49-F238E27FC236}">
                <a16:creationId xmlns:a16="http://schemas.microsoft.com/office/drawing/2014/main" id="{780A7B3E-9FCA-569B-1CD6-588773880D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9274142"/>
              </p:ext>
            </p:extLst>
          </p:nvPr>
        </p:nvGraphicFramePr>
        <p:xfrm>
          <a:off x="747252" y="1225899"/>
          <a:ext cx="9411631" cy="5295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431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23973</TotalTime>
  <Words>1020</Words>
  <Application>Microsoft Macintosh PowerPoint</Application>
  <PresentationFormat>Widescreen</PresentationFormat>
  <Paragraphs>159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Aptos</vt:lpstr>
      <vt:lpstr>Arial</vt:lpstr>
      <vt:lpstr>Calibri</vt:lpstr>
      <vt:lpstr>Calibri Light</vt:lpstr>
      <vt:lpstr>Microsoft Sans Serif</vt:lpstr>
      <vt:lpstr>1_Office Theme</vt:lpstr>
      <vt:lpstr>PowerPoint Presentation</vt:lpstr>
      <vt:lpstr>ΤΑΥΤΟΤΗΤΑ ΤΗΣ ΕΡΕΥΝΑΣ</vt:lpstr>
      <vt:lpstr>ΑΙΣΘΗΜΑ ΕΝΤΟΝΗΣ ΛΥΠΗΣ, ΑΠΟΓΟΗΤΕΥΣΗΣ Ή ΔΥΣΦΟΡΙΑ  ΕΡ: Τους τελευταίους 6 μήνες, πόσο συχνά  έχεις νιώσει έντονη λύπη ή απογοήτευση  ή δυσφορία χωρίς σαφή (ξεκάθαρο) λόγο;</vt:lpstr>
      <vt:lpstr>ΑΙΣΘΗΜΑ ΕΝΤΟΝΟΥ ΑΓΧΟΥΣ Ή ΠΙΕΣΗΣ  ΕΡ: Πόσο συχνά αισθάνεσαι έντονο άγχος ή πίεση από το σχολείο/τη σχολή σου,  τις προσωπικές σου σχέσεις ή τις υποχρεώσεις σου, ή κάτι άλλο;</vt:lpstr>
      <vt:lpstr>ΣΩΜΑΤΙΚΗ ΑΔΙΑΘΕΣΙΑ ΛΟΓΩ ΑΓΧΟΥΣ Ή ΠΙΕΣΗΣ  ΕΡ: Πόσο συχνά νιώθεις να έχεις κάποια σωματική αδιαθεσία (πχ πονοκέφαλο) λόγω άγχους ή πίεσης;</vt:lpstr>
      <vt:lpstr>ΣΥΧΝΟΤΗΤΑ ΑΡΝΗΤΙΚΩΝ ΣΥΝΑΙΣΘΗΜΑΤΩΝ </vt:lpstr>
      <vt:lpstr>ΕΠΙΚΟΙΝΩΝΙΑ ΑΡΝΗΤΙΚΩΝ ΣΥΝΑΙΣΘΗΜΑΤΩΝ  ΕΡ: Πόσο εύκολο σου φαίνεται να μιλήσεις σε κάποιον, όταν νιώθεις άσχημα;</vt:lpstr>
      <vt:lpstr>ΕΧΟΥΝ ΑΚΟΥΣΕΙ ΤΟΝ ΟΡΟ «ΑΥΤΟΤΡΑΥΜΑΤΙΣΜΟΣ»  ΕΡ: Έχεις ακούσει τον όρο «αυτοτραυματισμός»;</vt:lpstr>
      <vt:lpstr>ΠΗΓΗ ΕΝΗΜΕΡΩΣΗΣ ΓΙΑ ΤΟΝ ΑΥΤΟΤΡΑΥΜΑΤΙΣΜΟ  ΕΡ: Από πού έχεις ενημερωθεί περισσότερο για τον αυτοτραυματισμό; (ΜΙΑ ΑΠΑΝΤΗΣΗ) Βάση: Όσοι γνωρίζουν  ή μάλλον γνωρίζουν τον όρο «αυτοτραυματισμός»</vt:lpstr>
      <vt:lpstr>ΓΝΩΣΗ ΓΟΝΕΩΝ ΣΧΕΤΙΚΑ ΜΕ ΤΟΝ ΑΥΤΟΤΡΑΥΜΑΤΙΣΜΟ ΤΩΝ ΝΕΩΝ  ΕΡ: Πιστεύεις ότι οι γονείς γενικά γνωρίζουν ότι μπορεί να συμβαίνουν αυτοτραυματισμοί σε νέους και για ποιο λόγο / γιατί; </vt:lpstr>
      <vt:lpstr>ΓΝΩΡΙΖΟΥΝ ΑΤΟΜΟ ΠΟΥ ΑΥΤΟΤΡΑΥΜΑΤΙΖΕΤΑΙ Η ΑΥΤΟΤΡΑΥΜΑΤΙΖΟΤΑΝ;  ΕΡ: Εσύ τυχαίνει να γνωρίζεις κάποιο άτομο που αυτοτραυματίζεται ή αυτοτραυματιζόταν στο παρελθόν;</vt:lpstr>
      <vt:lpstr>ΠΟΣΟΣΤΑ ΑΥΤΟΤΡΑΥΜΑΤΙΣΜΟΥ ΝΕΩΝ ΣΤΗΝ ΕΛΛΑΔΑ  ΕΡ: Έχει συμβεί να δοκιμάσεις έστω και μια φορά να αυτοτραυματιστείς;</vt:lpstr>
      <vt:lpstr>ΠΟΣΟΣΤΑ ΑΥΤΟΤΡΑΥΜΑΤΙΣΜΟΥ ΝΕΩΝ ΣΤΗΝ ΕΛΛΑΔΑ  ΑΝΑΛΥΣΗ ΔΗΜΟΓΡΑΦΙΚΑ </vt:lpstr>
      <vt:lpstr>ΗΛΙΚΙΑ ΠΟΥ ΑΥΤΟΤΡΑΥΜΑΤΙΣΤΗΚΑΝ ΠΡΩΤΗ ΦΟΡΑ  ΕΡ: Σε ποια ηλικία συνέβη η πρώτη φορά; Βάση: Όσοι έχουν αυτοτραυματιστεί έστω μια φορά (ναι &amp; ίσως)</vt:lpstr>
      <vt:lpstr>ΛΟΓΟΙ ΑΥΤΟΤΡΑΥΜΑΤΙΣΜΟΥ την 1η ΦΟΡΑ  ΕΡ: Ποια από τις παρακάτω περιγραφές εκφράζει καλύτερα το λόγο που σε έκανε να αυτοτραυματιστείς την πρώτη φορά; (πολλαπλή) Βάση: Όσοι έχουν αυτοτραυματιστεί έστω μια φορά (ναι &amp; ίσως)</vt:lpstr>
      <vt:lpstr>ΠΟΣΕΣ ΦΟΡΕΣ ΑΥΤΟΤΡΑΥΜΑΤΙΣΤΗΚΑΝ  ΕΡ: Περίπου πόσες φορές έχεις αυτοτραυματισθεί; Βάση: Όσοι έχουν αυτοτραυματιστεί έστω μια φορά (ναι &amp; ίσως)</vt:lpstr>
      <vt:lpstr>ΛΟΓΟΙ ΑΥΤΟΤΡΑΥΜΑΤΙΣΜΟΥ  ΕΡ: Κατά πόσο ισχύουν για σένα οι παρακάτω φράσεις; Θεωρώ ότι ο λόγος που ένα άτομο αυτοτραυματίζεται είναι:  Βάση: Όσοι έχουν αυτοτραυματιστεί έστω μια φορά (ναι &amp; ίσως)</vt:lpstr>
      <vt:lpstr>ΑΥΤΟΤΡΑΥΜΑΤΙΣΜΟΣ ΥΠΟ ΤΗΝ ΕΠΗΡΕΙΑ ΟΥΣΙΩΝ Η ΑΛΚΟΟΛ  ΕΡ: Θεωρείς ότι ένα άτομο που αυτοτραυματίζεται, είναι κάποια φορά υπό την επήρεια ουσιών ή αλκοόλ  την ώρα που προκαλεί βλάβη στον εαυτό του; Βάση: Όσοι έχουν αυτοτραυματιστεί έστω μια φορά (ναι &amp; ίσως)</vt:lpstr>
      <vt:lpstr>Ο ΑΥΤΟΤΡΑΥΜΑΤΙΣΜΟΣ  ΑΠΟΤΕΛΕΙ ΠΡΟΒΛΗΜΑ ΣΤΗ ΖΩΗ ΕΝΟΣ ΑΤΟΜΟΥ;  ΕΡ: Θεωρείς ότι ο αυτοτραυματισμός  αποτελεί πρόβλημα στη ζωή ενός ατόμου; Βάση: Όσοι έχουν αυτοτραυματιστεί έστω μια φορά (ναι &amp; ίσως)</vt:lpstr>
      <vt:lpstr>ΚΑΤΑΣΤΑΣΕΙΣ ΣΤΙΣ ΟΠΟΙΕΣ ΠΑΡΕΜΒΑΙΝΕΙ Ο ΑΥΤΟΤΡΑΥΜΑΤΙΣΜΟΣ  ΕΡ: Το γεγονός ότι ένα άτομο αυτοτραυματίζεται θεωρείς ότι  παρεμβαίνει σε κάποια από τις παρακάτω καταστάσεις; (πολλαπλή) Βάση: Όσοι έχουν αυτοτραυματιστεί έστω μια φορά (ναι &amp; ίσως)</vt:lpstr>
      <vt:lpstr>ΓΝΩΡΙΖΕΙ/ ΓΝΩΡΙΖΕ ΚΑΠΟΙΟΣ ΟΤΙ ΕΧΟΥΝ ΑΥΤΟΤΡΑΥΜΑΤΙΣΤΕΙ  ΕΡ: Γνωρίζει/ γνώριζε κανείς ότι έχεις αυτοτραυματιστεί; Βάση: Όσοι έχουν αυτοτραυματιστεί έστω μια φορά (ναι &amp; ίσως)</vt:lpstr>
      <vt:lpstr>ΜΕ ΠΟΙΟΝ ΣΥΖΗΤΗΣΑΝ ΓΙΑ ΤΟΝ ΑΥΤΟΤΡΑΥΜΑΤΙΣΜΟ ΤΟΥΣ  ΕΡ: Αν κάποιος γνωρίζει/γνώριζε ότι έχεις αυτοτραυματιστεί, μήπως συζητήσατε το θέμα;  Αν ναι, με ποιον; (πολλαπλή) Βάση: Όσοι έχουν αυτοτραυματιστεί έστω μια φορά (ναι &amp; ίσως)</vt:lpstr>
      <vt:lpstr>ΣΥΜΠΕΡΑΣΜΑΤΑ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e.geraki;s.tsiliyanni</dc:creator>
  <cp:lastModifiedBy>Pantelopoulou Maria, CICERO</cp:lastModifiedBy>
  <cp:revision>620</cp:revision>
  <dcterms:created xsi:type="dcterms:W3CDTF">2024-04-19T13:13:45Z</dcterms:created>
  <dcterms:modified xsi:type="dcterms:W3CDTF">2025-11-30T19:09:58Z</dcterms:modified>
</cp:coreProperties>
</file>